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6" r:id="rId17"/>
    <p:sldId id="278" r:id="rId18"/>
    <p:sldId id="277" r:id="rId19"/>
    <p:sldId id="274" r:id="rId20"/>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2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7DFCE-79F2-48F6-A108-18DAE17D06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9D6CBDD-CDAE-4815-9809-78ABDBF1A4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F413E9A-A9CF-40A6-8100-3F55003649D2}"/>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5" name="Footer Placeholder 4">
            <a:extLst>
              <a:ext uri="{FF2B5EF4-FFF2-40B4-BE49-F238E27FC236}">
                <a16:creationId xmlns:a16="http://schemas.microsoft.com/office/drawing/2014/main" id="{06747BCD-5E23-45BD-8D3A-4960493917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8A6E5B-0A3E-48F4-9469-7BC718ED143A}"/>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719963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CE450-2419-4986-942D-CFB275CA9D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494BB84-83A9-4BC9-929C-0CA07FC177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E13982AD-2E47-451A-B4DC-A2FED351C2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E9FB3D-9228-43B8-99F6-26D0183D349F}"/>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6" name="Footer Placeholder 5">
            <a:extLst>
              <a:ext uri="{FF2B5EF4-FFF2-40B4-BE49-F238E27FC236}">
                <a16:creationId xmlns:a16="http://schemas.microsoft.com/office/drawing/2014/main" id="{67681438-BA55-4989-B891-8510F596AD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837545-D653-4E9F-9B98-1620A9590EDB}"/>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190505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CD25-3BD5-4B28-B21A-93C0D1E287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021A67-EC67-4595-90FD-8B96D7572B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921B8D-4FD8-4BD0-A8A0-AB093121F3BE}"/>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5" name="Footer Placeholder 4">
            <a:extLst>
              <a:ext uri="{FF2B5EF4-FFF2-40B4-BE49-F238E27FC236}">
                <a16:creationId xmlns:a16="http://schemas.microsoft.com/office/drawing/2014/main" id="{474BC765-DD7C-4705-9567-42184256D3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7CDCDD-863D-4EBF-BCA0-038D76092712}"/>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3726325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33B321-4BA2-4417-8BF1-C789AAD2827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F902CE-7D8C-4F8F-81D0-E44CD46B17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4AA84C-66EB-41F5-A401-4CCC7F84FCB3}"/>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5" name="Footer Placeholder 4">
            <a:extLst>
              <a:ext uri="{FF2B5EF4-FFF2-40B4-BE49-F238E27FC236}">
                <a16:creationId xmlns:a16="http://schemas.microsoft.com/office/drawing/2014/main" id="{6DED3FBE-F1EF-428D-A240-4A79349561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184E86-F9FC-41D3-9DE6-0C2D19CE0F88}"/>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2487267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98F0A-685F-4C7A-BA1A-B33067C262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4B90CD3-6FD2-49A8-854D-519DCEEC10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54A6F8D-DA11-4BD2-A513-10B41FB58877}"/>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C209A87E-4237-40DF-A8ED-13E0E895CB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D388B2-F53E-4020-9568-19D9DE94455A}"/>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41396389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CABDC-2ACE-4AC2-9921-0950E41CFA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215E09-F958-4174-9C86-ECEACAE8FE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298B6E-4AE4-4FB6-BDDC-EED2590E66C3}"/>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2F880909-9935-404C-9E27-B574BC3CA8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38FDE1-144B-4AB2-A15F-DBD62080F94E}"/>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3148274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292A2-3D54-447B-B25E-3F741CC0E5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AB684C2-4433-48CE-B31B-D74B1FD18F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3A290D-A9B4-4B59-BCA2-455FAEEFE0EE}"/>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14A4B4EC-18A5-4BD3-A074-2C74AC791B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3DB02D-6704-4B5E-ABA8-480157E11DAA}"/>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1501603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93E4D-ABE2-446D-8AB9-7BFB2E1A76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42FBBCD-9168-4CDA-8C93-0740944A65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409CD7-CB5B-4FF0-8B61-9883D44693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B298426-7CF1-45A6-89B0-56D144598278}"/>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6" name="Footer Placeholder 5">
            <a:extLst>
              <a:ext uri="{FF2B5EF4-FFF2-40B4-BE49-F238E27FC236}">
                <a16:creationId xmlns:a16="http://schemas.microsoft.com/office/drawing/2014/main" id="{A4BADB66-AAAB-4322-BEBA-58C2D08504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CFF876-88BB-400D-9003-E0786204D95C}"/>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3994663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7278B-22C4-4EA5-A731-BD13D8C731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2B52DD-D42C-4326-AD8E-AD0B5EFC32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14DBB1-3705-4FFE-8041-3DA494DADA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6E26A37-06A1-4096-B79B-F9FA4EFCF4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E9D892-8CF3-4888-8060-38033C68A7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AA40A5B-37C2-4D44-9223-DDB11E95D09C}"/>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8" name="Footer Placeholder 7">
            <a:extLst>
              <a:ext uri="{FF2B5EF4-FFF2-40B4-BE49-F238E27FC236}">
                <a16:creationId xmlns:a16="http://schemas.microsoft.com/office/drawing/2014/main" id="{CB5E2586-BD7D-4A76-BA60-F6826994ED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5FE90C3-FFDB-4510-AF83-1996A44F107B}"/>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18695323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53D62-6FF0-4E20-A881-FD1B405974C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90C725-A0E4-4552-8284-4B9FFC76DB97}"/>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4" name="Footer Placeholder 3">
            <a:extLst>
              <a:ext uri="{FF2B5EF4-FFF2-40B4-BE49-F238E27FC236}">
                <a16:creationId xmlns:a16="http://schemas.microsoft.com/office/drawing/2014/main" id="{A9499D80-0689-41D2-B610-5AA2E04E09C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0DDCB0-BDE0-414F-A997-747F8319F4AA}"/>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19941804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2DEB9B-AB7E-4CC6-B78B-77FF59F618F6}"/>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3" name="Footer Placeholder 2">
            <a:extLst>
              <a:ext uri="{FF2B5EF4-FFF2-40B4-BE49-F238E27FC236}">
                <a16:creationId xmlns:a16="http://schemas.microsoft.com/office/drawing/2014/main" id="{EC945497-A3FE-4CA0-85C7-5E432F46AED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2A16EA6-70CF-49AA-A59B-EA069D9AFEFB}"/>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2622408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Logo&#10;&#10;Description automatically generated">
            <a:extLst>
              <a:ext uri="{FF2B5EF4-FFF2-40B4-BE49-F238E27FC236}">
                <a16:creationId xmlns:a16="http://schemas.microsoft.com/office/drawing/2014/main" id="{31C73473-3ADA-4FEA-AA8F-B77CEC4A4F19}"/>
              </a:ext>
            </a:extLst>
          </p:cNvPr>
          <p:cNvPicPr>
            <a:picLocks noChangeAspect="1"/>
          </p:cNvPicPr>
          <p:nvPr userDrawn="1"/>
        </p:nvPicPr>
        <p:blipFill>
          <a:blip r:embed="rId2">
            <a:alphaModFix amt="50000"/>
            <a:extLst>
              <a:ext uri="{28A0092B-C50C-407E-A947-70E740481C1C}">
                <a14:useLocalDpi xmlns:a14="http://schemas.microsoft.com/office/drawing/2010/main" val="0"/>
              </a:ext>
            </a:extLst>
          </a:blip>
          <a:stretch>
            <a:fillRect/>
          </a:stretch>
        </p:blipFill>
        <p:spPr>
          <a:xfrm>
            <a:off x="9124950" y="271997"/>
            <a:ext cx="2816665" cy="1340109"/>
          </a:xfrm>
          <a:prstGeom prst="rect">
            <a:avLst/>
          </a:prstGeom>
        </p:spPr>
      </p:pic>
      <p:sp>
        <p:nvSpPr>
          <p:cNvPr id="2" name="Title 1">
            <a:extLst>
              <a:ext uri="{FF2B5EF4-FFF2-40B4-BE49-F238E27FC236}">
                <a16:creationId xmlns:a16="http://schemas.microsoft.com/office/drawing/2014/main" id="{1B47ED6C-D871-4893-A740-21A152FF6B28}"/>
              </a:ext>
            </a:extLst>
          </p:cNvPr>
          <p:cNvSpPr>
            <a:spLocks noGrp="1"/>
          </p:cNvSpPr>
          <p:nvPr>
            <p:ph type="title"/>
          </p:nvPr>
        </p:nvSpPr>
        <p:spPr>
          <a:xfrm>
            <a:off x="838200" y="286543"/>
            <a:ext cx="8210550" cy="1325563"/>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477FDE8A-E54F-43F1-9420-EA2A86559B34}"/>
              </a:ext>
            </a:extLst>
          </p:cNvPr>
          <p:cNvSpPr>
            <a:spLocks noGrp="1"/>
          </p:cNvSpPr>
          <p:nvPr>
            <p:ph idx="1"/>
          </p:nvPr>
        </p:nvSpPr>
        <p:spPr>
          <a:xfrm>
            <a:off x="838200" y="2095500"/>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C0B01860-EFCE-48BB-9F03-F108D6BC07AE}"/>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6F67B498-0ACF-4524-A24D-74FFD028F65E}"/>
              </a:ext>
            </a:extLst>
          </p:cNvPr>
          <p:cNvSpPr>
            <a:spLocks noGrp="1"/>
          </p:cNvSpPr>
          <p:nvPr>
            <p:ph type="ftr" sz="quarter" idx="11"/>
          </p:nvPr>
        </p:nvSpPr>
        <p:spPr/>
        <p:txBody>
          <a:bodyPr/>
          <a:lstStyle/>
          <a:p>
            <a:r>
              <a:rPr lang="en-GB" dirty="0"/>
              <a:t>CDA Herts AGM 2021</a:t>
            </a:r>
          </a:p>
        </p:txBody>
      </p:sp>
      <p:sp>
        <p:nvSpPr>
          <p:cNvPr id="6" name="Slide Number Placeholder 5">
            <a:extLst>
              <a:ext uri="{FF2B5EF4-FFF2-40B4-BE49-F238E27FC236}">
                <a16:creationId xmlns:a16="http://schemas.microsoft.com/office/drawing/2014/main" id="{9EF4EF1B-F6BE-4251-93EF-5C9461589D09}"/>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3851756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F6852-DE1C-481D-BD20-006276FD2B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4C1BFCF-FF1D-4C9D-AF26-5B2B77FDDB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3B1493F-B663-4B03-9E96-0A9D3CD65A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D9E714-129E-42B9-BE8A-47AD970F7CE3}"/>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6" name="Footer Placeholder 5">
            <a:extLst>
              <a:ext uri="{FF2B5EF4-FFF2-40B4-BE49-F238E27FC236}">
                <a16:creationId xmlns:a16="http://schemas.microsoft.com/office/drawing/2014/main" id="{56723683-FC62-4BE0-AE64-7EC3751D3D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EE4A6-D339-4A24-BAB1-D74FB194DD10}"/>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810300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6387A-8452-4FC0-89FA-3455316D58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4F63FC6-AF9A-405A-B971-61A487E818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41A524E-E9C4-4ECE-A969-A6E1E5EA78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59C6F3-D0C1-4D6D-B393-EBDF22ACCA33}"/>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6" name="Footer Placeholder 5">
            <a:extLst>
              <a:ext uri="{FF2B5EF4-FFF2-40B4-BE49-F238E27FC236}">
                <a16:creationId xmlns:a16="http://schemas.microsoft.com/office/drawing/2014/main" id="{99E1C03D-9CC8-496D-BF1E-BAEAAB6235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4818BD-53A8-4CC5-A5DB-C6EF2460F323}"/>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3001864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9BC87-68F4-4850-971F-154626E79F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F783C3-B085-4C80-9F68-E3A99B19AD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2A2ED1-9F25-4F0B-8928-3669E9F5D896}"/>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CB731A72-4415-4D9C-9B42-80D85E1509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CCAB88-C29C-467B-8203-3BD4BBF25592}"/>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5145264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C5CCB9-5A0B-4109-9EB2-CDF4D59ABF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E811971-AB20-4880-93B6-6AA1065564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7276DD-FAAD-43B5-813C-68CF3261EBCA}"/>
              </a:ext>
            </a:extLst>
          </p:cNvPr>
          <p:cNvSpPr>
            <a:spLocks noGrp="1"/>
          </p:cNvSpPr>
          <p:nvPr>
            <p:ph type="dt" sz="half" idx="10"/>
          </p:nvPr>
        </p:nvSpPr>
        <p:spPr/>
        <p:txBody>
          <a:body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9CD70D62-4C6B-4C9C-BF78-6B1FE831C8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846BFC-E1C8-4747-82AF-5746A908CD49}"/>
              </a:ext>
            </a:extLst>
          </p:cNvPr>
          <p:cNvSpPr>
            <a:spLocks noGrp="1"/>
          </p:cNvSpPr>
          <p:nvPr>
            <p:ph type="sldNum" sz="quarter" idx="12"/>
          </p:nvPr>
        </p:nvSpPr>
        <p:spPr/>
        <p:txBody>
          <a:bodyPr/>
          <a:lstStyle/>
          <a:p>
            <a:fld id="{B313F85D-6FD4-4759-A259-FE4AF9CD4426}" type="slidenum">
              <a:rPr lang="en-GB" smtClean="0"/>
              <a:t>‹#›</a:t>
            </a:fld>
            <a:endParaRPr lang="en-GB"/>
          </a:p>
        </p:txBody>
      </p:sp>
    </p:spTree>
    <p:extLst>
      <p:ext uri="{BB962C8B-B14F-4D97-AF65-F5344CB8AC3E}">
        <p14:creationId xmlns:p14="http://schemas.microsoft.com/office/powerpoint/2010/main" val="80039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7ED6C-D871-4893-A740-21A152FF6B28}"/>
              </a:ext>
            </a:extLst>
          </p:cNvPr>
          <p:cNvSpPr>
            <a:spLocks noGrp="1"/>
          </p:cNvSpPr>
          <p:nvPr>
            <p:ph type="title"/>
          </p:nvPr>
        </p:nvSpPr>
        <p:spPr>
          <a:xfrm>
            <a:off x="2981325" y="365125"/>
            <a:ext cx="8372474" cy="1325563"/>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477FDE8A-E54F-43F1-9420-EA2A86559B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C0B01860-EFCE-48BB-9F03-F108D6BC07AE}"/>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6F67B498-0ACF-4524-A24D-74FFD028F65E}"/>
              </a:ext>
            </a:extLst>
          </p:cNvPr>
          <p:cNvSpPr>
            <a:spLocks noGrp="1"/>
          </p:cNvSpPr>
          <p:nvPr>
            <p:ph type="ftr" sz="quarter" idx="11"/>
          </p:nvPr>
        </p:nvSpPr>
        <p:spPr/>
        <p:txBody>
          <a:bodyPr/>
          <a:lstStyle/>
          <a:p>
            <a:r>
              <a:rPr lang="en-GB" dirty="0"/>
              <a:t>CDA Herts AGM 2021</a:t>
            </a:r>
          </a:p>
        </p:txBody>
      </p:sp>
      <p:sp>
        <p:nvSpPr>
          <p:cNvPr id="6" name="Slide Number Placeholder 5">
            <a:extLst>
              <a:ext uri="{FF2B5EF4-FFF2-40B4-BE49-F238E27FC236}">
                <a16:creationId xmlns:a16="http://schemas.microsoft.com/office/drawing/2014/main" id="{9EF4EF1B-F6BE-4251-93EF-5C9461589D09}"/>
              </a:ext>
            </a:extLst>
          </p:cNvPr>
          <p:cNvSpPr>
            <a:spLocks noGrp="1"/>
          </p:cNvSpPr>
          <p:nvPr>
            <p:ph type="sldNum" sz="quarter" idx="12"/>
          </p:nvPr>
        </p:nvSpPr>
        <p:spPr/>
        <p:txBody>
          <a:bodyPr/>
          <a:lstStyle/>
          <a:p>
            <a:fld id="{3274C374-8C27-4304-8BCB-C18A4652024C}" type="slidenum">
              <a:rPr lang="en-GB" smtClean="0"/>
              <a:t>‹#›</a:t>
            </a:fld>
            <a:endParaRPr lang="en-GB"/>
          </a:p>
        </p:txBody>
      </p:sp>
      <p:pic>
        <p:nvPicPr>
          <p:cNvPr id="8" name="Picture 7" descr="Logo&#10;&#10;Description automatically generated">
            <a:extLst>
              <a:ext uri="{FF2B5EF4-FFF2-40B4-BE49-F238E27FC236}">
                <a16:creationId xmlns:a16="http://schemas.microsoft.com/office/drawing/2014/main" id="{31C73473-3ADA-4FEA-AA8F-B77CEC4A4F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2892865" cy="1376363"/>
          </a:xfrm>
          <a:prstGeom prst="rect">
            <a:avLst/>
          </a:prstGeom>
        </p:spPr>
      </p:pic>
    </p:spTree>
    <p:extLst>
      <p:ext uri="{BB962C8B-B14F-4D97-AF65-F5344CB8AC3E}">
        <p14:creationId xmlns:p14="http://schemas.microsoft.com/office/powerpoint/2010/main" val="399078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4346E-33EE-4B6F-A30B-FB344EEC66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719B3E7-781C-4D3B-886F-A469731BD9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518C81-5336-4767-B64A-72531400615E}"/>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5" name="Footer Placeholder 4">
            <a:extLst>
              <a:ext uri="{FF2B5EF4-FFF2-40B4-BE49-F238E27FC236}">
                <a16:creationId xmlns:a16="http://schemas.microsoft.com/office/drawing/2014/main" id="{B1903AF7-810A-44C2-8BB6-9DDD03FB25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7823F3-DB38-4CB2-994E-036A28C85B89}"/>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766861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A7674-8839-448C-BD2D-E298497408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0D3E04-A85B-42EA-8755-2BB09604C5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E24313E-FEB4-47A5-BD0D-B40602066F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566E7C4-4A9A-4579-9FAD-D6F47F060D69}"/>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6" name="Footer Placeholder 5">
            <a:extLst>
              <a:ext uri="{FF2B5EF4-FFF2-40B4-BE49-F238E27FC236}">
                <a16:creationId xmlns:a16="http://schemas.microsoft.com/office/drawing/2014/main" id="{1ED4E5BE-E5D3-40C6-8301-55E9409FFD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6F0FE0-A2BE-4489-A725-C9290261B838}"/>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4289075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DB3AA-D5B2-4913-A49B-BF0CEBF81D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454C04-91FB-43B3-A1CC-67AA76C34B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AFCFCC-C499-4E35-BEE5-BD44209214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C2EC81D-3373-4591-8680-51CB5E9A4B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188DE3-7A24-49D0-909C-454DCA8498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5971F13-DC14-4E12-96FE-19107B6A4685}"/>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8" name="Footer Placeholder 7">
            <a:extLst>
              <a:ext uri="{FF2B5EF4-FFF2-40B4-BE49-F238E27FC236}">
                <a16:creationId xmlns:a16="http://schemas.microsoft.com/office/drawing/2014/main" id="{BAEEEB0D-C226-4BC6-A107-84BD9CF26F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EE66FC-DF6E-4679-B909-922146726CC3}"/>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1624132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D1F82-A0AF-470F-A88A-BC79383102D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CF95558-9757-4240-B924-32D4C34BD946}"/>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4" name="Footer Placeholder 3">
            <a:extLst>
              <a:ext uri="{FF2B5EF4-FFF2-40B4-BE49-F238E27FC236}">
                <a16:creationId xmlns:a16="http://schemas.microsoft.com/office/drawing/2014/main" id="{271D3B17-74BE-4E37-A579-80439183C86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A51C35-5BAA-4657-B5B3-5A52D9200585}"/>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104517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A8706C-AC34-48E0-B45A-D566E7F3D399}"/>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3" name="Footer Placeholder 2">
            <a:extLst>
              <a:ext uri="{FF2B5EF4-FFF2-40B4-BE49-F238E27FC236}">
                <a16:creationId xmlns:a16="http://schemas.microsoft.com/office/drawing/2014/main" id="{1F219FA7-DB7B-40F7-BAB7-0E59F17858F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59B797B-BDC3-4771-855D-41B4830D634E}"/>
              </a:ext>
            </a:extLst>
          </p:cNvPr>
          <p:cNvSpPr>
            <a:spLocks noGrp="1"/>
          </p:cNvSpPr>
          <p:nvPr>
            <p:ph type="sldNum" sz="quarter" idx="12"/>
          </p:nvPr>
        </p:nvSpPr>
        <p:spPr/>
        <p:txBody>
          <a:bodyPr/>
          <a:lstStyle/>
          <a:p>
            <a:fld id="{3274C374-8C27-4304-8BCB-C18A4652024C}" type="slidenum">
              <a:rPr lang="en-GB" smtClean="0"/>
              <a:t>‹#›</a:t>
            </a:fld>
            <a:endParaRPr lang="en-GB"/>
          </a:p>
        </p:txBody>
      </p:sp>
      <p:pic>
        <p:nvPicPr>
          <p:cNvPr id="6" name="Picture 5" descr="Logo&#10;&#10;Description automatically generated">
            <a:extLst>
              <a:ext uri="{FF2B5EF4-FFF2-40B4-BE49-F238E27FC236}">
                <a16:creationId xmlns:a16="http://schemas.microsoft.com/office/drawing/2014/main" id="{AD25A46B-0FBB-4748-B0C3-4E08824CD5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250" y="0"/>
            <a:ext cx="2752725" cy="1309688"/>
          </a:xfrm>
          <a:prstGeom prst="rect">
            <a:avLst/>
          </a:prstGeom>
        </p:spPr>
      </p:pic>
    </p:spTree>
    <p:extLst>
      <p:ext uri="{BB962C8B-B14F-4D97-AF65-F5344CB8AC3E}">
        <p14:creationId xmlns:p14="http://schemas.microsoft.com/office/powerpoint/2010/main" val="2416159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B896C-BD46-4C64-8ED7-5FDF518240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55D63D-F42E-413D-8895-0B3A6149C5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BE38CF7-FB18-4DC0-B8E1-03F390033C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35AB2A-C228-46F5-9E8E-B9D785055727}"/>
              </a:ext>
            </a:extLst>
          </p:cNvPr>
          <p:cNvSpPr>
            <a:spLocks noGrp="1"/>
          </p:cNvSpPr>
          <p:nvPr>
            <p:ph type="dt" sz="half" idx="10"/>
          </p:nvPr>
        </p:nvSpPr>
        <p:spPr/>
        <p:txBody>
          <a:bodyPr/>
          <a:lstStyle/>
          <a:p>
            <a:fld id="{8654310A-9B7E-42FC-9610-0FDFF4B5680C}" type="datetimeFigureOut">
              <a:rPr lang="en-GB" smtClean="0"/>
              <a:t>13/10/2022</a:t>
            </a:fld>
            <a:endParaRPr lang="en-GB"/>
          </a:p>
        </p:txBody>
      </p:sp>
      <p:sp>
        <p:nvSpPr>
          <p:cNvPr id="6" name="Footer Placeholder 5">
            <a:extLst>
              <a:ext uri="{FF2B5EF4-FFF2-40B4-BE49-F238E27FC236}">
                <a16:creationId xmlns:a16="http://schemas.microsoft.com/office/drawing/2014/main" id="{2B649A2E-CC7C-4E05-96C5-187EB96FE6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51831B-9AF7-4320-A024-339E35505913}"/>
              </a:ext>
            </a:extLst>
          </p:cNvPr>
          <p:cNvSpPr>
            <a:spLocks noGrp="1"/>
          </p:cNvSpPr>
          <p:nvPr>
            <p:ph type="sldNum" sz="quarter" idx="12"/>
          </p:nvPr>
        </p:nvSpPr>
        <p:spPr/>
        <p:txBody>
          <a:bodyPr/>
          <a:lstStyle/>
          <a:p>
            <a:fld id="{3274C374-8C27-4304-8BCB-C18A4652024C}" type="slidenum">
              <a:rPr lang="en-GB" smtClean="0"/>
              <a:t>‹#›</a:t>
            </a:fld>
            <a:endParaRPr lang="en-GB"/>
          </a:p>
        </p:txBody>
      </p:sp>
    </p:spTree>
    <p:extLst>
      <p:ext uri="{BB962C8B-B14F-4D97-AF65-F5344CB8AC3E}">
        <p14:creationId xmlns:p14="http://schemas.microsoft.com/office/powerpoint/2010/main" val="2150777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15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23F070-CBD5-4250-A518-D84FDC9E36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23ED547-8380-4DC2-94AB-D3E5B27503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25F134-6DA9-41C3-B00F-746E6DD8FF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54310A-9B7E-42FC-9610-0FDFF4B5680C}" type="datetimeFigureOut">
              <a:rPr lang="en-GB" smtClean="0"/>
              <a:t>13/10/2022</a:t>
            </a:fld>
            <a:endParaRPr lang="en-GB"/>
          </a:p>
        </p:txBody>
      </p:sp>
      <p:sp>
        <p:nvSpPr>
          <p:cNvPr id="5" name="Footer Placeholder 4">
            <a:extLst>
              <a:ext uri="{FF2B5EF4-FFF2-40B4-BE49-F238E27FC236}">
                <a16:creationId xmlns:a16="http://schemas.microsoft.com/office/drawing/2014/main" id="{65DBF3BB-3330-4E9D-B91F-50CE5A363F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BD6BAE2-61CF-4974-9E5D-E8057656B4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4C374-8C27-4304-8BCB-C18A4652024C}" type="slidenum">
              <a:rPr lang="en-GB" smtClean="0"/>
              <a:t>‹#›</a:t>
            </a:fld>
            <a:endParaRPr lang="en-GB"/>
          </a:p>
        </p:txBody>
      </p:sp>
    </p:spTree>
    <p:extLst>
      <p:ext uri="{BB962C8B-B14F-4D97-AF65-F5344CB8AC3E}">
        <p14:creationId xmlns:p14="http://schemas.microsoft.com/office/powerpoint/2010/main" val="3444587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2"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alphaModFix amt="15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BA3316-F512-42BB-B9A2-2B839D3B80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1A8224-76AC-469F-9A54-4F2321637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8BC0D5-787D-4BB3-867D-1026C0EB10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E3EC74-B34D-4D25-8F8C-531B94DF1316}" type="datetimeFigureOut">
              <a:rPr lang="en-GB" smtClean="0"/>
              <a:t>13/10/2022</a:t>
            </a:fld>
            <a:endParaRPr lang="en-GB"/>
          </a:p>
        </p:txBody>
      </p:sp>
      <p:sp>
        <p:nvSpPr>
          <p:cNvPr id="5" name="Footer Placeholder 4">
            <a:extLst>
              <a:ext uri="{FF2B5EF4-FFF2-40B4-BE49-F238E27FC236}">
                <a16:creationId xmlns:a16="http://schemas.microsoft.com/office/drawing/2014/main" id="{0834B185-8CFD-4CEF-BC56-A9792FA50E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87DFF2F-D2D6-43A7-889A-A286A6448D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13F85D-6FD4-4759-A259-FE4AF9CD4426}" type="slidenum">
              <a:rPr lang="en-GB" smtClean="0"/>
              <a:t>‹#›</a:t>
            </a:fld>
            <a:endParaRPr lang="en-GB"/>
          </a:p>
        </p:txBody>
      </p:sp>
    </p:spTree>
    <p:extLst>
      <p:ext uri="{BB962C8B-B14F-4D97-AF65-F5344CB8AC3E}">
        <p14:creationId xmlns:p14="http://schemas.microsoft.com/office/powerpoint/2010/main" val="475315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ov.uk/government/publications/dbs-update-service-applicant-guide" TargetMode="External"/><Relationship Id="rId2" Type="http://schemas.openxmlformats.org/officeDocument/2006/relationships/hyperlink" Target="https://www.gov.uk/guidance/safeguarding-duties-for-charity-truste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BCHPrevent@bedfordshire.pnn.police.u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ico.org.uk/for-organisations/guide-to-data-protection/guide-to-the-general-data-protection-regulation-gdpr/" TargetMode="External"/><Relationship Id="rId3" Type="http://schemas.openxmlformats.org/officeDocument/2006/relationships/hyperlink" Target="https://learning.nspcc.org.uk/training/safeguarding-charity-trustees" TargetMode="External"/><Relationship Id="rId7" Type="http://schemas.openxmlformats.org/officeDocument/2006/relationships/hyperlink" Target="https://www.gov.uk/government/publications/care-act-statutory-guidance/care-and-support-statutory-guidance#safeguarding-1" TargetMode="External"/><Relationship Id="rId12" Type="http://schemas.openxmlformats.org/officeDocument/2006/relationships/hyperlink" Target="https://www.communityactionsuffolk.org.uk/organisation-support/safeguarding/" TargetMode="External"/><Relationship Id="rId2" Type="http://schemas.openxmlformats.org/officeDocument/2006/relationships/hyperlink" Target="https://www.gov.uk/guidance/safeguarding-duties-for-charity-trustees" TargetMode="External"/><Relationship Id="rId1" Type="http://schemas.openxmlformats.org/officeDocument/2006/relationships/slideLayout" Target="../slideLayouts/slideLayout2.xml"/><Relationship Id="rId6" Type="http://schemas.openxmlformats.org/officeDocument/2006/relationships/hyperlink" Target="https://www.gov.uk/dbs-check-applicant-criminal-record" TargetMode="External"/><Relationship Id="rId11" Type="http://schemas.openxmlformats.org/officeDocument/2006/relationships/hyperlink" Target="https://www.cdaherts.org.uk/wp-content/uploads/2022/08/VHIS_5-Safeguarding-April-2021-Final.pdf" TargetMode="External"/><Relationship Id="rId5" Type="http://schemas.openxmlformats.org/officeDocument/2006/relationships/hyperlink" Target="https://www.anncrafttrust.org/resources/" TargetMode="External"/><Relationship Id="rId10" Type="http://schemas.openxmlformats.org/officeDocument/2006/relationships/hyperlink" Target="https://www.cdaherts.org.uk/village-halls-and-community-buildings-safeguarding/?doing_wp_cron=1665396443.8206629753112792968750" TargetMode="External"/><Relationship Id="rId4" Type="http://schemas.openxmlformats.org/officeDocument/2006/relationships/hyperlink" Target="https://learning.nspcc.org.uk/safeguarding-child-protection/safeguarding-examples-issues-concerns" TargetMode="External"/><Relationship Id="rId9" Type="http://schemas.openxmlformats.org/officeDocument/2006/relationships/hyperlink" Target="https://www.ncvo.org.uk/help-and-guidance/safeguarding/steps-safer-organisation/#/"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6V_-JcbKZ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6V_-JcbKZ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725084"/>
          </a:xfrm>
        </p:spPr>
        <p:txBody>
          <a:bodyPr>
            <a:normAutofit fontScale="70000" lnSpcReduction="20000"/>
          </a:bodyPr>
          <a:lstStyle/>
          <a:p>
            <a:pPr marL="0" indent="0">
              <a:buNone/>
            </a:pPr>
            <a:r>
              <a:rPr lang="en-GB" sz="2800" b="1" dirty="0"/>
              <a:t>Aim</a:t>
            </a:r>
            <a:r>
              <a:rPr lang="en-GB" sz="2800" dirty="0"/>
              <a:t>: </a:t>
            </a:r>
          </a:p>
          <a:p>
            <a:pPr marL="0" indent="0">
              <a:buNone/>
            </a:pPr>
            <a:r>
              <a:rPr lang="en-GB" sz="2800" dirty="0"/>
              <a:t>To inform, and increase the understanding of, Village Hall and Community Building Committees and Managers as to their Responsibilities for Safeguarding.  </a:t>
            </a:r>
          </a:p>
          <a:p>
            <a:pPr marL="0" indent="0">
              <a:buNone/>
            </a:pPr>
            <a:r>
              <a:rPr lang="en-GB" sz="2800" dirty="0"/>
              <a:t>Village Hall Trustees and Committee Members are the same thing </a:t>
            </a:r>
            <a:r>
              <a:rPr lang="en-GB" dirty="0"/>
              <a:t>in this context.  The term Village Halls is used to refer to all community buildings.</a:t>
            </a:r>
            <a:endParaRPr lang="en-GB" sz="2800" dirty="0"/>
          </a:p>
          <a:p>
            <a:pPr marL="0" indent="0">
              <a:buNone/>
            </a:pPr>
            <a:endParaRPr lang="en-GB" sz="1300" dirty="0"/>
          </a:p>
          <a:p>
            <a:pPr marL="0" indent="0">
              <a:buNone/>
            </a:pPr>
            <a:r>
              <a:rPr lang="en-GB" sz="2800" b="1" dirty="0"/>
              <a:t>Content</a:t>
            </a:r>
            <a:r>
              <a:rPr lang="en-GB" sz="2800" dirty="0"/>
              <a:t>:</a:t>
            </a:r>
          </a:p>
          <a:p>
            <a:pPr marL="0" indent="0">
              <a:buNone/>
            </a:pPr>
            <a:r>
              <a:rPr lang="en-GB" sz="2800" dirty="0"/>
              <a:t>What is Safeguarding?</a:t>
            </a:r>
          </a:p>
          <a:p>
            <a:pPr marL="0" indent="0">
              <a:buNone/>
            </a:pPr>
            <a:r>
              <a:rPr lang="en-GB" sz="2800" dirty="0"/>
              <a:t>The Charity Commission</a:t>
            </a:r>
          </a:p>
          <a:p>
            <a:pPr marL="0" indent="0">
              <a:buNone/>
            </a:pPr>
            <a:r>
              <a:rPr lang="en-GB" sz="2800" dirty="0"/>
              <a:t>What is Expected of Hall Trustees</a:t>
            </a:r>
          </a:p>
          <a:p>
            <a:pPr marL="0" indent="0">
              <a:buNone/>
            </a:pPr>
            <a:r>
              <a:rPr lang="en-GB" sz="2800" dirty="0"/>
              <a:t>Hiring Agreement</a:t>
            </a:r>
          </a:p>
          <a:p>
            <a:pPr marL="0" indent="0">
              <a:buNone/>
            </a:pPr>
            <a:r>
              <a:rPr lang="en-GB" sz="2800" dirty="0"/>
              <a:t>Disclosure &amp; Barring Service</a:t>
            </a:r>
          </a:p>
          <a:p>
            <a:pPr marL="0" indent="0">
              <a:buNone/>
            </a:pPr>
            <a:r>
              <a:rPr lang="en-GB" sz="2800" dirty="0"/>
              <a:t>Safe Recruitment</a:t>
            </a:r>
          </a:p>
          <a:p>
            <a:pPr marL="0" indent="0">
              <a:buNone/>
            </a:pPr>
            <a:r>
              <a:rPr lang="en-GB" sz="2800" dirty="0"/>
              <a:t>Policies &amp; Procedures</a:t>
            </a:r>
          </a:p>
          <a:p>
            <a:pPr marL="0" indent="0">
              <a:buNone/>
            </a:pPr>
            <a:r>
              <a:rPr lang="en-GB" sz="2800" dirty="0"/>
              <a:t>Further Resources &amp; Learning</a:t>
            </a:r>
          </a:p>
          <a:p>
            <a:pPr marL="0" indent="0">
              <a:buNone/>
            </a:pPr>
            <a:endParaRPr lang="en-GB" dirty="0"/>
          </a:p>
        </p:txBody>
      </p:sp>
    </p:spTree>
    <p:extLst>
      <p:ext uri="{BB962C8B-B14F-4D97-AF65-F5344CB8AC3E}">
        <p14:creationId xmlns:p14="http://schemas.microsoft.com/office/powerpoint/2010/main" val="2423206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fontScale="92500"/>
          </a:bodyPr>
          <a:lstStyle/>
          <a:p>
            <a:pPr marL="0" indent="0">
              <a:buNone/>
            </a:pPr>
            <a:r>
              <a:rPr lang="en-GB" sz="2400" dirty="0">
                <a:effectLst/>
                <a:latin typeface="Arial" panose="020B0604020202020204" pitchFamily="34" charset="0"/>
                <a:ea typeface="Calibri" panose="020F0502020204030204" pitchFamily="34" charset="0"/>
                <a:cs typeface="Times New Roman" panose="02020603050405020304" pitchFamily="18" charset="0"/>
              </a:rPr>
              <a:t>ACRE’s Model Hiring Agreement – Safeguarding extract</a:t>
            </a:r>
          </a:p>
          <a:p>
            <a:pPr marL="0" indent="0">
              <a:buNone/>
            </a:pPr>
            <a:endParaRPr lang="en-GB" sz="28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n-GB" sz="2200" u="sng" dirty="0">
                <a:effectLst/>
                <a:latin typeface="Arial" panose="020B0604020202020204" pitchFamily="34" charset="0"/>
                <a:ea typeface="Calibri" panose="020F0502020204030204" pitchFamily="34" charset="0"/>
                <a:cs typeface="Times New Roman" panose="02020603050405020304" pitchFamily="18" charset="0"/>
              </a:rPr>
              <a:t>Safeguarding children, young people, and adults at risk</a:t>
            </a:r>
            <a:r>
              <a:rPr lang="en-GB" sz="2200" dirty="0">
                <a:effectLst/>
                <a:latin typeface="Arial" panose="020B0604020202020204" pitchFamily="34" charset="0"/>
                <a:ea typeface="Calibri" panose="020F0502020204030204" pitchFamily="34" charset="0"/>
                <a:cs typeface="Times New Roman" panose="02020603050405020304" pitchFamily="18" charset="0"/>
              </a:rPr>
              <a:t>.</a:t>
            </a:r>
          </a:p>
          <a:p>
            <a:r>
              <a:rPr lang="en-GB" sz="2200" dirty="0">
                <a:effectLst/>
                <a:latin typeface="Arial" panose="020B0604020202020204" pitchFamily="34" charset="0"/>
                <a:ea typeface="Calibri" panose="020F0502020204030204" pitchFamily="34" charset="0"/>
                <a:cs typeface="Times New Roman" panose="02020603050405020304" pitchFamily="18" charset="0"/>
              </a:rPr>
              <a:t>You must ensure that any activities for children, young people and adults at risk are only provided by fit and proper persons in accordance with the Children Act 1989 and 2004, the Safeguarding Vulnerable Groups Act 2006 and any subsequent legislation. </a:t>
            </a:r>
          </a:p>
          <a:p>
            <a:r>
              <a:rPr lang="en-GB" sz="2200" dirty="0">
                <a:effectLst/>
                <a:latin typeface="Arial" panose="020B0604020202020204" pitchFamily="34" charset="0"/>
                <a:ea typeface="Calibri" panose="020F0502020204030204" pitchFamily="34" charset="0"/>
                <a:cs typeface="Times New Roman" panose="02020603050405020304" pitchFamily="18" charset="0"/>
              </a:rPr>
              <a:t>When requested, you must provide us with a copy of your Safeguarding Policy and evidence that you have carried out relevant checks through the Disclosure and Barring Service (DBS). </a:t>
            </a:r>
          </a:p>
          <a:p>
            <a:r>
              <a:rPr lang="en-GB" sz="2200" dirty="0">
                <a:effectLst/>
                <a:latin typeface="Arial" panose="020B0604020202020204" pitchFamily="34" charset="0"/>
                <a:ea typeface="Calibri" panose="020F0502020204030204" pitchFamily="34" charset="0"/>
                <a:cs typeface="Times New Roman" panose="02020603050405020304" pitchFamily="18" charset="0"/>
              </a:rPr>
              <a:t>All reasonable steps must be taken to prevent harm, and to respond appropriately when harm does occur. </a:t>
            </a:r>
          </a:p>
          <a:p>
            <a:r>
              <a:rPr lang="en-GB" sz="2200" dirty="0">
                <a:effectLst/>
                <a:latin typeface="Arial" panose="020B0604020202020204" pitchFamily="34" charset="0"/>
                <a:ea typeface="Calibri" panose="020F0502020204030204" pitchFamily="34" charset="0"/>
                <a:cs typeface="Times New Roman" panose="02020603050405020304" pitchFamily="18" charset="0"/>
              </a:rPr>
              <a:t>Relevant concerns must be reported.</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720892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780743"/>
          </a:xfrm>
        </p:spPr>
        <p:txBody>
          <a:bodyPr>
            <a:normAutofit fontScale="62500" lnSpcReduction="20000"/>
          </a:bodyPr>
          <a:lstStyle/>
          <a:p>
            <a:pPr marL="0" indent="0">
              <a:lnSpc>
                <a:spcPct val="107000"/>
              </a:lnSpc>
              <a:spcAft>
                <a:spcPts val="800"/>
              </a:spcAft>
              <a:buNone/>
            </a:pPr>
            <a:r>
              <a:rPr lang="en-GB" sz="3600" b="1" dirty="0">
                <a:effectLst/>
                <a:latin typeface="Arial" panose="020B0604020202020204" pitchFamily="34" charset="0"/>
                <a:ea typeface="Calibri" panose="020F0502020204030204" pitchFamily="34" charset="0"/>
                <a:cs typeface="Times New Roman" panose="02020603050405020304" pitchFamily="18" charset="0"/>
              </a:rPr>
              <a:t>Disclosure and Barring Service</a:t>
            </a:r>
            <a:r>
              <a:rPr lang="en-GB" sz="3600" dirty="0">
                <a:effectLst/>
                <a:latin typeface="Arial" panose="020B0604020202020204" pitchFamily="34" charset="0"/>
                <a:ea typeface="Calibri" panose="020F0502020204030204" pitchFamily="34" charset="0"/>
                <a:cs typeface="Times New Roman" panose="02020603050405020304" pitchFamily="18" charset="0"/>
              </a:rPr>
              <a:t>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The Disclosure and Barring Service (DBS) helps employers make safer recruitment decisions and prevent unsuitable people from working with children and adults at risk. It replaced the Criminal Records Bureau (CRB) and Independent Safeguarding Authority (ISA). DBS is an executive non-departmental public body, sponsored by the Home Office. </a:t>
            </a:r>
          </a:p>
          <a:p>
            <a:pPr marL="0" indent="0">
              <a:lnSpc>
                <a:spcPct val="107000"/>
              </a:lnSpc>
              <a:spcAft>
                <a:spcPts val="8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There is no legal requirement for anyone to have a DBS check. However, employers are legally obliged to ensure, by way of a DBS check, that any employee working in a regulated activity with children or vulnerable adults has not been barred from doing so. </a:t>
            </a:r>
          </a:p>
          <a:p>
            <a:pPr marL="0" indent="0">
              <a:lnSpc>
                <a:spcPct val="107000"/>
              </a:lnSpc>
              <a:spcAft>
                <a:spcPts val="8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No charge is made by DBS for checks on volunteers, but if you use a Checking Service they will probably make an administration charge.</a:t>
            </a:r>
          </a:p>
          <a:p>
            <a:pPr marL="0" indent="0">
              <a:lnSpc>
                <a:spcPct val="107000"/>
              </a:lnSpc>
              <a:spcAft>
                <a:spcPts val="800"/>
              </a:spcAft>
              <a:buNone/>
            </a:pPr>
            <a:r>
              <a:rPr lang="en-GB" sz="2800" dirty="0">
                <a:effectLst/>
                <a:latin typeface="Arial" panose="020B0604020202020204" pitchFamily="34" charset="0"/>
                <a:ea typeface="Calibri" panose="020F0502020204030204" pitchFamily="34" charset="0"/>
                <a:cs typeface="Times New Roman" panose="02020603050405020304" pitchFamily="18" charset="0"/>
                <a:hlinkClick r:id="rId2"/>
              </a:rPr>
              <a:t>Guidance &amp; Safeguarding Duties Including DBS for Charity Trustees</a:t>
            </a:r>
            <a:endParaRPr lang="en-GB" sz="2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800" dirty="0">
                <a:latin typeface="Arial" panose="020B0604020202020204" pitchFamily="34" charset="0"/>
                <a:cs typeface="Arial" panose="020B0604020202020204" pitchFamily="34" charset="0"/>
                <a:hlinkClick r:id="rId3"/>
              </a:rPr>
              <a:t>There is an Update Service which saves employees/volunteers time and money when moving roles within the same workforce</a:t>
            </a:r>
            <a:endParaRPr lang="en-GB" sz="2800" dirty="0">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4094481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fontScale="55000" lnSpcReduction="20000"/>
          </a:bodyPr>
          <a:lstStyle/>
          <a:p>
            <a:pPr marL="0" indent="0">
              <a:lnSpc>
                <a:spcPct val="107000"/>
              </a:lnSpc>
              <a:spcAft>
                <a:spcPts val="800"/>
              </a:spcAft>
              <a:buNone/>
            </a:pPr>
            <a:r>
              <a:rPr lang="en-GB" sz="3600" b="1" dirty="0">
                <a:effectLst/>
                <a:latin typeface="Arial" panose="020B0604020202020204" pitchFamily="34" charset="0"/>
                <a:ea typeface="Calibri" panose="020F0502020204030204" pitchFamily="34" charset="0"/>
                <a:cs typeface="Times New Roman" panose="02020603050405020304" pitchFamily="18" charset="0"/>
              </a:rPr>
              <a:t>Safe Recruitment Village Hall</a:t>
            </a:r>
            <a:r>
              <a:rPr lang="en-GB" sz="3600" dirty="0">
                <a:effectLst/>
                <a:latin typeface="Arial" panose="020B0604020202020204" pitchFamily="34" charset="0"/>
                <a:ea typeface="Calibri" panose="020F0502020204030204" pitchFamily="34" charset="0"/>
                <a:cs typeface="Times New Roman" panose="02020603050405020304" pitchFamily="18" charset="0"/>
              </a:rPr>
              <a:t>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3300" dirty="0">
                <a:effectLst/>
                <a:latin typeface="Arial" panose="020B0604020202020204" pitchFamily="34" charset="0"/>
                <a:ea typeface="Calibri" panose="020F0502020204030204" pitchFamily="34" charset="0"/>
                <a:cs typeface="Times New Roman" panose="02020603050405020304" pitchFamily="18" charset="0"/>
              </a:rPr>
              <a:t>Committees must have thorough recruitment processes in place</a:t>
            </a:r>
            <a:r>
              <a:rPr lang="en-GB" sz="2800" dirty="0">
                <a:effectLst/>
                <a:latin typeface="Arial" panose="020B06040202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800" dirty="0">
                <a:effectLst/>
                <a:latin typeface="Arial" panose="020B0604020202020204" pitchFamily="34" charset="0"/>
                <a:ea typeface="Calibri" panose="020F0502020204030204" pitchFamily="34" charset="0"/>
                <a:cs typeface="Times New Roman" panose="02020603050405020304" pitchFamily="18" charset="0"/>
              </a:rPr>
              <a:t>This will include self-employed cleaners and caretakers and may also include volunteers or anyone working for, or on behalf of, the village hall committee and having unsupervised access to vulnerable users e.g., organising a lunch for older people, running an activity for children or volunteers undertaking a task at the village hall. </a:t>
            </a:r>
          </a:p>
          <a:p>
            <a:pPr>
              <a:lnSpc>
                <a:spcPct val="107000"/>
              </a:lnSpc>
              <a:spcAft>
                <a:spcPts val="800"/>
              </a:spcAft>
            </a:pPr>
            <a:r>
              <a:rPr lang="en-GB" sz="2800" dirty="0">
                <a:effectLst/>
                <a:latin typeface="Arial" panose="020B0604020202020204" pitchFamily="34" charset="0"/>
                <a:ea typeface="Calibri" panose="020F0502020204030204" pitchFamily="34" charset="0"/>
                <a:cs typeface="Times New Roman" panose="02020603050405020304" pitchFamily="18" charset="0"/>
              </a:rPr>
              <a:t>Your processes must relate to the level of risk involved. A one-size-fits-all approach for all staff and volunteers may not be appropriate. A volunteer may be supporting a staff member and may be supervised at all times. </a:t>
            </a:r>
          </a:p>
          <a:p>
            <a:pPr>
              <a:lnSpc>
                <a:spcPct val="107000"/>
              </a:lnSpc>
              <a:spcAft>
                <a:spcPts val="800"/>
              </a:spcAft>
            </a:pPr>
            <a:r>
              <a:rPr lang="en-GB" sz="2800" dirty="0">
                <a:effectLst/>
                <a:latin typeface="Arial" panose="020B0604020202020204" pitchFamily="34" charset="0"/>
                <a:ea typeface="Calibri" panose="020F0502020204030204" pitchFamily="34" charset="0"/>
                <a:cs typeface="Times New Roman" panose="02020603050405020304" pitchFamily="18" charset="0"/>
              </a:rPr>
              <a:t>Where the Hall committee are employing staff, who will work directly with children or adults at risk they must: </a:t>
            </a:r>
          </a:p>
          <a:p>
            <a:pPr>
              <a:lnSpc>
                <a:spcPct val="107000"/>
              </a:lnSpc>
              <a:spcAft>
                <a:spcPts val="800"/>
              </a:spcAft>
            </a:pPr>
            <a:r>
              <a:rPr lang="en-GB" sz="2800" dirty="0">
                <a:effectLst/>
                <a:latin typeface="Arial" panose="020B0604020202020204" pitchFamily="34" charset="0"/>
                <a:ea typeface="Calibri" panose="020F0502020204030204" pitchFamily="34" charset="0"/>
                <a:cs typeface="Times New Roman" panose="02020603050405020304" pitchFamily="18" charset="0"/>
              </a:rPr>
              <a:t>Complete an Application </a:t>
            </a:r>
            <a:r>
              <a:rPr lang="en-GB" sz="2800" dirty="0">
                <a:latin typeface="Arial" panose="020B0604020202020204" pitchFamily="34" charset="0"/>
                <a:ea typeface="Calibri" panose="020F0502020204030204" pitchFamily="34" charset="0"/>
                <a:cs typeface="Times New Roman" panose="02020603050405020304" pitchFamily="18" charset="0"/>
              </a:rPr>
              <a:t>F</a:t>
            </a:r>
            <a:r>
              <a:rPr lang="en-GB" sz="2800" dirty="0">
                <a:effectLst/>
                <a:latin typeface="Arial" panose="020B0604020202020204" pitchFamily="34" charset="0"/>
                <a:ea typeface="Calibri" panose="020F0502020204030204" pitchFamily="34" charset="0"/>
                <a:cs typeface="Times New Roman" panose="02020603050405020304" pitchFamily="18" charset="0"/>
              </a:rPr>
              <a:t>orm which shows their employment history. </a:t>
            </a:r>
          </a:p>
          <a:p>
            <a:pPr>
              <a:lnSpc>
                <a:spcPct val="107000"/>
              </a:lnSpc>
              <a:spcAft>
                <a:spcPts val="800"/>
              </a:spcAft>
            </a:pPr>
            <a:r>
              <a:rPr lang="en-GB" sz="2800" dirty="0">
                <a:effectLst/>
                <a:latin typeface="Arial" panose="020B0604020202020204" pitchFamily="34" charset="0"/>
                <a:ea typeface="Calibri" panose="020F0502020204030204" pitchFamily="34" charset="0"/>
                <a:cs typeface="Times New Roman" panose="02020603050405020304" pitchFamily="18" charset="0"/>
              </a:rPr>
              <a:t>Provide at least two References, one being the most recent/latest employer/school/college in a similar role</a:t>
            </a:r>
            <a:endParaRPr lang="en-GB" dirty="0"/>
          </a:p>
        </p:txBody>
      </p:sp>
    </p:spTree>
    <p:extLst>
      <p:ext uri="{BB962C8B-B14F-4D97-AF65-F5344CB8AC3E}">
        <p14:creationId xmlns:p14="http://schemas.microsoft.com/office/powerpoint/2010/main" val="3293204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7"/>
            <a:ext cx="10515600" cy="3922002"/>
          </a:xfrm>
        </p:spPr>
        <p:txBody>
          <a:bodyPr>
            <a:normAutofit fontScale="70000" lnSpcReduction="20000"/>
          </a:bodyPr>
          <a:lstStyle/>
          <a:p>
            <a:pPr marL="0" indent="0">
              <a:lnSpc>
                <a:spcPct val="107000"/>
              </a:lnSpc>
              <a:spcAft>
                <a:spcPts val="800"/>
              </a:spcAft>
              <a:buNone/>
            </a:pPr>
            <a:r>
              <a:rPr lang="en-GB" sz="2800" b="1" dirty="0">
                <a:latin typeface="Arial" panose="020B0604020202020204" pitchFamily="34" charset="0"/>
                <a:ea typeface="Calibri" panose="020F0502020204030204" pitchFamily="34" charset="0"/>
                <a:cs typeface="Times New Roman" panose="02020603050405020304" pitchFamily="18" charset="0"/>
              </a:rPr>
              <a:t>P</a:t>
            </a:r>
            <a:r>
              <a:rPr lang="en-GB" sz="2800" b="1" dirty="0">
                <a:effectLst/>
                <a:latin typeface="Arial" panose="020B0604020202020204" pitchFamily="34" charset="0"/>
                <a:ea typeface="Calibri" panose="020F0502020204030204" pitchFamily="34" charset="0"/>
                <a:cs typeface="Times New Roman" panose="02020603050405020304" pitchFamily="18" charset="0"/>
              </a:rPr>
              <a:t>olicies and Procedures</a:t>
            </a:r>
            <a:r>
              <a:rPr lang="en-GB" sz="2800" dirty="0">
                <a:effectLst/>
                <a:latin typeface="Arial" panose="020B0604020202020204" pitchFamily="34" charset="0"/>
                <a:ea typeface="Calibri" panose="020F0502020204030204" pitchFamily="34" charset="0"/>
                <a:cs typeface="Times New Roman" panose="02020603050405020304" pitchFamily="18" charset="0"/>
              </a:rPr>
              <a:t>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300" dirty="0">
                <a:effectLst/>
                <a:latin typeface="Arial" panose="020B0604020202020204" pitchFamily="34" charset="0"/>
                <a:ea typeface="Calibri" panose="020F0502020204030204" pitchFamily="34" charset="0"/>
                <a:cs typeface="Times New Roman" panose="02020603050405020304" pitchFamily="18" charset="0"/>
              </a:rPr>
              <a:t>The Charity Commission defines a Safeguarding policy as being a ‘statement of intent that demonstrates a commitment to safeguard children and adults at risk from harm’. </a:t>
            </a:r>
          </a:p>
          <a:p>
            <a:pPr>
              <a:lnSpc>
                <a:spcPct val="107000"/>
              </a:lnSpc>
              <a:spcAft>
                <a:spcPts val="800"/>
              </a:spcAft>
            </a:pPr>
            <a:r>
              <a:rPr lang="en-GB" sz="2300" dirty="0">
                <a:effectLst/>
                <a:latin typeface="Arial" panose="020B0604020202020204" pitchFamily="34" charset="0"/>
                <a:ea typeface="Calibri" panose="020F0502020204030204" pitchFamily="34" charset="0"/>
                <a:cs typeface="Times New Roman" panose="02020603050405020304" pitchFamily="18" charset="0"/>
              </a:rPr>
              <a:t>Where small groups and individuals do not have a Safeguarding policy, they are required to understand and adhere to the Hall’s policy. </a:t>
            </a:r>
          </a:p>
          <a:p>
            <a:pPr>
              <a:lnSpc>
                <a:spcPct val="107000"/>
              </a:lnSpc>
              <a:spcAft>
                <a:spcPts val="800"/>
              </a:spcAft>
            </a:pPr>
            <a:r>
              <a:rPr lang="en-GB" sz="2300" dirty="0">
                <a:effectLst/>
                <a:latin typeface="Arial" panose="020B0604020202020204" pitchFamily="34" charset="0"/>
                <a:ea typeface="Calibri" panose="020F0502020204030204" pitchFamily="34" charset="0"/>
                <a:cs typeface="Times New Roman" panose="02020603050405020304" pitchFamily="18" charset="0"/>
              </a:rPr>
              <a:t>An example of a policy for </a:t>
            </a:r>
            <a:r>
              <a:rPr lang="en-GB" sz="2300" dirty="0">
                <a:latin typeface="Arial" panose="020B0604020202020204" pitchFamily="34" charset="0"/>
                <a:ea typeface="Calibri" panose="020F0502020204030204" pitchFamily="34" charset="0"/>
                <a:cs typeface="Times New Roman" panose="02020603050405020304" pitchFamily="18" charset="0"/>
              </a:rPr>
              <a:t>V</a:t>
            </a:r>
            <a:r>
              <a:rPr lang="en-GB" sz="2300" dirty="0">
                <a:effectLst/>
                <a:latin typeface="Arial" panose="020B0604020202020204" pitchFamily="34" charset="0"/>
                <a:ea typeface="Calibri" panose="020F0502020204030204" pitchFamily="34" charset="0"/>
                <a:cs typeface="Times New Roman" panose="02020603050405020304" pitchFamily="18" charset="0"/>
              </a:rPr>
              <a:t>illage Hall management committees can be found at Appendix A of ACRE VHIS 5 Safeguarding. </a:t>
            </a:r>
          </a:p>
          <a:p>
            <a:pPr>
              <a:lnSpc>
                <a:spcPct val="107000"/>
              </a:lnSpc>
              <a:spcAft>
                <a:spcPts val="800"/>
              </a:spcAft>
            </a:pPr>
            <a:r>
              <a:rPr lang="en-GB" sz="2300" dirty="0">
                <a:effectLst/>
                <a:latin typeface="Arial" panose="020B0604020202020204" pitchFamily="34" charset="0"/>
                <a:ea typeface="Calibri" panose="020F0502020204030204" pitchFamily="34" charset="0"/>
                <a:cs typeface="Times New Roman" panose="02020603050405020304" pitchFamily="18" charset="0"/>
              </a:rPr>
              <a:t>It is a combined policy for children and adults at risk. It explains the purpose of the policy, provides definition of some of the terms and sets out the Hall </a:t>
            </a:r>
            <a:r>
              <a:rPr lang="en-GB" sz="2300" dirty="0">
                <a:latin typeface="Arial" panose="020B0604020202020204" pitchFamily="34" charset="0"/>
                <a:ea typeface="Calibri" panose="020F0502020204030204" pitchFamily="34" charset="0"/>
                <a:cs typeface="Times New Roman" panose="02020603050405020304" pitchFamily="18" charset="0"/>
              </a:rPr>
              <a:t>C</a:t>
            </a:r>
            <a:r>
              <a:rPr lang="en-GB" sz="2300" dirty="0">
                <a:effectLst/>
                <a:latin typeface="Arial" panose="020B0604020202020204" pitchFamily="34" charset="0"/>
                <a:ea typeface="Calibri" panose="020F0502020204030204" pitchFamily="34" charset="0"/>
                <a:cs typeface="Times New Roman" panose="02020603050405020304" pitchFamily="18" charset="0"/>
              </a:rPr>
              <a:t>ommittee’s principles. </a:t>
            </a:r>
          </a:p>
          <a:p>
            <a:pPr>
              <a:lnSpc>
                <a:spcPct val="107000"/>
              </a:lnSpc>
              <a:spcAft>
                <a:spcPts val="800"/>
              </a:spcAft>
            </a:pPr>
            <a:r>
              <a:rPr lang="en-GB" sz="2300" dirty="0">
                <a:effectLst/>
                <a:latin typeface="Arial" panose="020B0604020202020204" pitchFamily="34" charset="0"/>
                <a:ea typeface="Calibri" panose="020F0502020204030204" pitchFamily="34" charset="0"/>
                <a:cs typeface="Times New Roman" panose="02020603050405020304" pitchFamily="18" charset="0"/>
              </a:rPr>
              <a:t>The procedures (reference paragraphs 4 A-J) set out the actions the Committee will collectively take to ensure compliance with their policy.</a:t>
            </a:r>
            <a:endParaRPr lang="en-GB"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162393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a:bodyPr>
          <a:lstStyle/>
          <a:p>
            <a:pPr marL="0" indent="0">
              <a:lnSpc>
                <a:spcPct val="107000"/>
              </a:lnSpc>
              <a:spcAft>
                <a:spcPts val="800"/>
              </a:spcAft>
              <a:buNone/>
            </a:pPr>
            <a:r>
              <a:rPr lang="en-GB" sz="2600" b="1" dirty="0">
                <a:effectLst/>
                <a:latin typeface="Arial" panose="020B0604020202020204" pitchFamily="34" charset="0"/>
                <a:ea typeface="Calibri" panose="020F0502020204030204" pitchFamily="34" charset="0"/>
                <a:cs typeface="Times New Roman" panose="02020603050405020304" pitchFamily="18" charset="0"/>
              </a:rPr>
              <a:t>Statement of Eligibility – Acceptance of Office</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1500"/>
              </a:spcAft>
              <a:buNone/>
            </a:pPr>
            <a:r>
              <a:rPr lang="en-GB" sz="2200" dirty="0">
                <a:solidFill>
                  <a:srgbClr val="0B0C0C"/>
                </a:solidFill>
                <a:effectLst/>
                <a:latin typeface="Arial" panose="020B0604020202020204" pitchFamily="34" charset="0"/>
                <a:ea typeface="Times New Roman" panose="02020603050405020304" pitchFamily="18" charset="0"/>
                <a:cs typeface="Times New Roman" panose="02020603050405020304" pitchFamily="18" charset="0"/>
              </a:rPr>
              <a:t>Your Charity’s </a:t>
            </a:r>
            <a:r>
              <a:rPr lang="en-GB" sz="2200" dirty="0">
                <a:solidFill>
                  <a:srgbClr val="0B0C0C"/>
                </a:solidFill>
                <a:latin typeface="Arial" panose="020B0604020202020204" pitchFamily="34" charset="0"/>
                <a:ea typeface="Times New Roman" panose="02020603050405020304" pitchFamily="18" charset="0"/>
                <a:cs typeface="Times New Roman" panose="02020603050405020304" pitchFamily="18" charset="0"/>
              </a:rPr>
              <a:t>T</a:t>
            </a:r>
            <a:r>
              <a:rPr lang="en-GB" sz="2200" dirty="0">
                <a:solidFill>
                  <a:srgbClr val="0B0C0C"/>
                </a:solidFill>
                <a:effectLst/>
                <a:latin typeface="Arial" panose="020B0604020202020204" pitchFamily="34" charset="0"/>
                <a:ea typeface="Times New Roman" panose="02020603050405020304" pitchFamily="18" charset="0"/>
                <a:cs typeface="Times New Roman" panose="02020603050405020304" pitchFamily="18" charset="0"/>
              </a:rPr>
              <a:t>rustees should complete and sign this form to confirm they:</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75"/>
              </a:spcAft>
              <a:buSzPts val="1000"/>
              <a:buFont typeface="Wingdings" panose="05000000000000000000" pitchFamily="2" charset="2"/>
              <a:buChar char="ü"/>
              <a:tabLst>
                <a:tab pos="457200" algn="l"/>
              </a:tabLst>
            </a:pPr>
            <a:r>
              <a:rPr lang="en-GB" sz="2000" dirty="0">
                <a:solidFill>
                  <a:srgbClr val="0B0C0C"/>
                </a:solidFill>
                <a:effectLst/>
                <a:latin typeface="Arial" panose="020B0604020202020204" pitchFamily="34" charset="0"/>
                <a:ea typeface="Times New Roman" panose="02020603050405020304" pitchFamily="18" charset="0"/>
                <a:cs typeface="Times New Roman" panose="02020603050405020304" pitchFamily="18" charset="0"/>
              </a:rPr>
              <a:t>Are willing and eligible to act as Trustees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75"/>
              </a:spcAft>
              <a:buSzPts val="1000"/>
              <a:buFont typeface="Wingdings" panose="05000000000000000000" pitchFamily="2" charset="2"/>
              <a:buChar char="ü"/>
              <a:tabLst>
                <a:tab pos="457200" algn="l"/>
              </a:tabLst>
            </a:pPr>
            <a:r>
              <a:rPr lang="en-GB" sz="2000" dirty="0">
                <a:solidFill>
                  <a:srgbClr val="0B0C0C"/>
                </a:solidFill>
                <a:effectLst/>
                <a:latin typeface="Arial" panose="020B0604020202020204" pitchFamily="34" charset="0"/>
                <a:ea typeface="Times New Roman" panose="02020603050405020304" pitchFamily="18" charset="0"/>
                <a:cs typeface="Times New Roman" panose="02020603050405020304" pitchFamily="18" charset="0"/>
              </a:rPr>
              <a:t>Understand their charity’s purposes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75"/>
              </a:spcAft>
              <a:buSzPts val="1000"/>
              <a:buFont typeface="Wingdings" panose="05000000000000000000" pitchFamily="2" charset="2"/>
              <a:buChar char="ü"/>
              <a:tabLst>
                <a:tab pos="457200" algn="l"/>
              </a:tabLst>
            </a:pPr>
            <a:r>
              <a:rPr lang="en-GB" sz="2000" dirty="0">
                <a:solidFill>
                  <a:srgbClr val="0B0C0C"/>
                </a:solidFill>
                <a:effectLst/>
                <a:latin typeface="Arial" panose="020B0604020202020204" pitchFamily="34" charset="0"/>
                <a:ea typeface="Times New Roman" panose="02020603050405020304" pitchFamily="18" charset="0"/>
                <a:cs typeface="Times New Roman" panose="02020603050405020304" pitchFamily="18" charset="0"/>
              </a:rPr>
              <a:t>Have passed any checks required if the charity works with children or vulnerable people</a:t>
            </a:r>
          </a:p>
          <a:p>
            <a:pPr marL="0" indent="0">
              <a:lnSpc>
                <a:spcPct val="107000"/>
              </a:lnSpc>
              <a:spcAft>
                <a:spcPts val="375"/>
              </a:spcAft>
              <a:buSzPts val="1000"/>
              <a:buNone/>
              <a:tabLst>
                <a:tab pos="457200" algn="l"/>
              </a:tabLst>
            </a:pPr>
            <a:r>
              <a:rPr lang="en-GB" sz="2000" dirty="0">
                <a:solidFill>
                  <a:srgbClr val="0B0C0C"/>
                </a:solidFill>
                <a:latin typeface="Arial" panose="020B0604020202020204" pitchFamily="34" charset="0"/>
                <a:ea typeface="Calibri" panose="020F0502020204030204" pitchFamily="34" charset="0"/>
                <a:cs typeface="Times New Roman" panose="02020603050405020304" pitchFamily="18" charset="0"/>
              </a:rPr>
              <a:t>See ACRE VHIS 5 Safeguarding appendix B</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311835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3" name="Content Placeholder 2">
            <a:extLst>
              <a:ext uri="{FF2B5EF4-FFF2-40B4-BE49-F238E27FC236}">
                <a16:creationId xmlns:a16="http://schemas.microsoft.com/office/drawing/2014/main" id="{76B3B509-33E7-7CA6-21D8-0D548AF6B0E9}"/>
              </a:ext>
            </a:extLst>
          </p:cNvPr>
          <p:cNvSpPr>
            <a:spLocks noGrp="1" noChangeArrowheads="1"/>
          </p:cNvSpPr>
          <p:nvPr>
            <p:ph idx="1"/>
          </p:nvPr>
        </p:nvSpPr>
        <p:spPr bwMode="auto">
          <a:xfrm>
            <a:off x="1092490" y="2205800"/>
            <a:ext cx="9848017" cy="32624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strike="noStrike" cap="none" normalizeH="0" baseline="0" dirty="0">
                <a:ln>
                  <a:noFill/>
                </a:ln>
                <a:solidFill>
                  <a:srgbClr val="222222"/>
                </a:solidFill>
                <a:effectLst/>
                <a:latin typeface="Arial" panose="020B0604020202020204" pitchFamily="34" charset="0"/>
                <a:cs typeface="Arial" panose="020B0604020202020204" pitchFamily="34" charset="0"/>
              </a:rPr>
              <a:t>Contacts to Report a Safeguarding Concern in Hertfordshire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100" b="0" i="0" u="none" strike="noStrike" cap="none" normalizeH="0" baseline="0" dirty="0">
              <a:ln>
                <a:noFill/>
              </a:ln>
              <a:solidFill>
                <a:srgbClr val="222222"/>
              </a:solidFill>
              <a:effectLst/>
              <a:latin typeface="Lato" panose="020F050202020403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24hr Call Lines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900" b="0" i="0" u="none" strike="noStrike" cap="none" normalizeH="0" baseline="0" dirty="0">
              <a:ln>
                <a:noFill/>
              </a:ln>
              <a:solidFill>
                <a:srgbClr val="222222"/>
              </a:solidFill>
              <a:effectLst/>
              <a:latin typeface="Lato" panose="020F050202020403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For Safeguarding Adults call – 0300 123 4042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900" b="0" i="0" u="none" strike="noStrike" cap="none" normalizeH="0" baseline="0" dirty="0">
              <a:ln>
                <a:noFill/>
              </a:ln>
              <a:solidFill>
                <a:srgbClr val="222222"/>
              </a:solidFill>
              <a:effectLst/>
              <a:latin typeface="Lato" panose="020F050202020403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For Safeguarding Children call – 0300 123 4043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900" b="0" i="0" u="none" strike="noStrike" cap="none" normalizeH="0" baseline="0" dirty="0">
              <a:ln>
                <a:noFill/>
              </a:ln>
              <a:solidFill>
                <a:srgbClr val="222222"/>
              </a:solidFill>
              <a:effectLst/>
              <a:latin typeface="Lato" panose="020F050202020403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Hertfordshire and Bedfordshire Police Prevent Team  </a:t>
            </a:r>
            <a:r>
              <a:rPr kumimoji="0" lang="en-US" altLang="en-US" sz="1900" b="0" i="0" u="none" strike="noStrike" cap="none" normalizeH="0" baseline="0" dirty="0">
                <a:ln>
                  <a:noFill/>
                </a:ln>
                <a:solidFill>
                  <a:srgbClr val="8CC63F"/>
                </a:solidFill>
                <a:effectLst/>
                <a:latin typeface="inherit"/>
                <a:cs typeface="Arial" panose="020B0604020202020204" pitchFamily="34" charset="0"/>
                <a:hlinkClick r:id="rId2"/>
              </a:rPr>
              <a:t>BCHPrevent@bedfordshire.pnn.police.uk</a:t>
            </a:r>
            <a:endParaRPr kumimoji="0" lang="en-US" altLang="en-US" sz="1900" b="0" i="0" u="none" strike="noStrike" cap="none" normalizeH="0" baseline="0" dirty="0">
              <a:ln>
                <a:noFill/>
              </a:ln>
              <a:solidFill>
                <a:srgbClr val="222222"/>
              </a:solidFill>
              <a:effectLst/>
              <a:latin typeface="Lato" panose="020F050202020403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Or call </a:t>
            </a:r>
            <a:r>
              <a:rPr kumimoji="0" lang="en-US" altLang="en-US" sz="19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999</a:t>
            </a:r>
            <a:r>
              <a:rPr kumimoji="0" lang="en-US" altLang="en-US" sz="19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if you or someone else is in immediate danger or a crime is being committed.</a:t>
            </a:r>
            <a:endParaRPr kumimoji="0" lang="en-US" altLang="en-US" sz="1900" b="0" i="0" u="none" strike="noStrike" cap="none" normalizeH="0" baseline="0" dirty="0">
              <a:ln>
                <a:noFill/>
              </a:ln>
              <a:solidFill>
                <a:srgbClr val="222222"/>
              </a:solidFill>
              <a:effectLst/>
              <a:latin typeface="Lato" panose="020F050202020403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45578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graphicFrame>
        <p:nvGraphicFramePr>
          <p:cNvPr id="2" name="Table 2">
            <a:extLst>
              <a:ext uri="{FF2B5EF4-FFF2-40B4-BE49-F238E27FC236}">
                <a16:creationId xmlns:a16="http://schemas.microsoft.com/office/drawing/2014/main" id="{61951E3A-9F34-AC32-8121-3273469C9F31}"/>
              </a:ext>
            </a:extLst>
          </p:cNvPr>
          <p:cNvGraphicFramePr>
            <a:graphicFrameLocks noGrp="1"/>
          </p:cNvGraphicFramePr>
          <p:nvPr>
            <p:ph idx="1"/>
            <p:extLst>
              <p:ext uri="{D42A27DB-BD31-4B8C-83A1-F6EECF244321}">
                <p14:modId xmlns:p14="http://schemas.microsoft.com/office/powerpoint/2010/main" val="281104809"/>
              </p:ext>
            </p:extLst>
          </p:nvPr>
        </p:nvGraphicFramePr>
        <p:xfrm>
          <a:off x="838200" y="1721788"/>
          <a:ext cx="10515600" cy="466344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908542244"/>
                    </a:ext>
                  </a:extLst>
                </a:gridCol>
                <a:gridCol w="5257800">
                  <a:extLst>
                    <a:ext uri="{9D8B030D-6E8A-4147-A177-3AD203B41FA5}">
                      <a16:colId xmlns:a16="http://schemas.microsoft.com/office/drawing/2014/main" val="392726771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effectLst/>
                          <a:latin typeface="Calibri" panose="020F0502020204030204" pitchFamily="34" charset="0"/>
                          <a:ea typeface="Calibri" panose="020F0502020204030204" pitchFamily="34" charset="0"/>
                          <a:cs typeface="Times New Roman" panose="02020603050405020304" pitchFamily="18" charset="0"/>
                        </a:rPr>
                        <a:t>Resources for Advice and Information</a:t>
                      </a:r>
                    </a:p>
                    <a:p>
                      <a:endParaRPr lang="en-GB" dirty="0"/>
                    </a:p>
                  </a:txBody>
                  <a:tcPr/>
                </a:tc>
                <a:tc>
                  <a:txBody>
                    <a:bodyPr/>
                    <a:lstStyle/>
                    <a:p>
                      <a:endParaRPr lang="en-GB" dirty="0"/>
                    </a:p>
                  </a:txBody>
                  <a:tcPr/>
                </a:tc>
                <a:extLst>
                  <a:ext uri="{0D108BD9-81ED-4DB2-BD59-A6C34878D82A}">
                    <a16:rowId xmlns:a16="http://schemas.microsoft.com/office/drawing/2014/main" val="741365901"/>
                  </a:ext>
                </a:extLst>
              </a:tr>
              <a:tr h="370840">
                <a:tc>
                  <a:txBody>
                    <a:bodyPr/>
                    <a:lstStyle/>
                    <a:p>
                      <a:pPr marL="0" indent="0">
                        <a:buNone/>
                      </a:pPr>
                      <a:r>
                        <a:rPr lang="en-GB" sz="1800" dirty="0">
                          <a:latin typeface="Arial" panose="020B0604020202020204" pitchFamily="34" charset="0"/>
                          <a:cs typeface="Arial" panose="020B0604020202020204" pitchFamily="34" charset="0"/>
                          <a:hlinkClick r:id="rId2"/>
                        </a:rPr>
                        <a:t>Charity Commission Safeguarding for Charity Trustees</a:t>
                      </a: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hlinkClick r:id="rId3"/>
                        </a:rPr>
                        <a:t>NSPCC Safeguarding Training</a:t>
                      </a: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hlinkClick r:id="rId4"/>
                        </a:rPr>
                        <a:t>NCPCC Hiring Out Spaces</a:t>
                      </a: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hlinkClick r:id="rId5"/>
                        </a:rPr>
                        <a:t>Anna Craft Trust Safeguarding Resources</a:t>
                      </a: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hlinkClick r:id="rId6"/>
                        </a:rPr>
                        <a:t>Gov.UK Disclosure &amp; Barring Service</a:t>
                      </a: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hlinkClick r:id="rId7"/>
                        </a:rPr>
                        <a:t>Gov.UK Statutory Safeguarding Guidance &amp; Information</a:t>
                      </a:r>
                      <a:endParaRPr lang="en-GB" sz="1800" dirty="0">
                        <a:latin typeface="Arial" panose="020B0604020202020204" pitchFamily="34" charset="0"/>
                        <a:cs typeface="Arial" panose="020B0604020202020204" pitchFamily="34" charset="0"/>
                      </a:endParaRPr>
                    </a:p>
                    <a:p>
                      <a:endParaRPr lang="en-GB" dirty="0"/>
                    </a:p>
                  </a:txBody>
                  <a:tcPr/>
                </a:tc>
                <a:tc>
                  <a:txBody>
                    <a:bodyPr/>
                    <a:lstStyle/>
                    <a:p>
                      <a:pPr marL="0" indent="0">
                        <a:buNone/>
                      </a:pPr>
                      <a:r>
                        <a:rPr lang="en-GB" sz="1800" dirty="0">
                          <a:latin typeface="Arial" panose="020B0604020202020204" pitchFamily="34" charset="0"/>
                          <a:cs typeface="Arial" panose="020B0604020202020204" pitchFamily="34" charset="0"/>
                          <a:hlinkClick r:id="rId8"/>
                        </a:rPr>
                        <a:t>GDPR and the Protection of Information of Volunteers &amp; Staff</a:t>
                      </a: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hlinkClick r:id="rId9"/>
                        </a:rPr>
                        <a:t>NCVO Steps to a Safer Organisation, Safeguarding Resources</a:t>
                      </a: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hlinkClick r:id="rId10"/>
                        </a:rPr>
                        <a:t>CDA Herts Village Halls Safeguarding Page</a:t>
                      </a: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hlinkClick r:id="rId11"/>
                        </a:rPr>
                        <a:t>ACRE VHIS (Village Hall Information Sheet) 5 Safeguarding</a:t>
                      </a: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hlinkClick r:id="rId12"/>
                        </a:rPr>
                        <a:t>Community Action Suffolk Safeguarding information</a:t>
                      </a:r>
                      <a:endParaRPr lang="en-GB" sz="1800" dirty="0">
                        <a:latin typeface="Arial" panose="020B0604020202020204" pitchFamily="34" charset="0"/>
                        <a:cs typeface="Arial" panose="020B0604020202020204" pitchFamily="34" charset="0"/>
                      </a:endParaRPr>
                    </a:p>
                    <a:p>
                      <a:endParaRPr lang="en-GB" dirty="0"/>
                    </a:p>
                  </a:txBody>
                  <a:tcPr/>
                </a:tc>
                <a:extLst>
                  <a:ext uri="{0D108BD9-81ED-4DB2-BD59-A6C34878D82A}">
                    <a16:rowId xmlns:a16="http://schemas.microsoft.com/office/drawing/2014/main" val="1031672810"/>
                  </a:ext>
                </a:extLst>
              </a:tr>
            </a:tbl>
          </a:graphicData>
        </a:graphic>
      </p:graphicFrame>
    </p:spTree>
    <p:extLst>
      <p:ext uri="{BB962C8B-B14F-4D97-AF65-F5344CB8AC3E}">
        <p14:creationId xmlns:p14="http://schemas.microsoft.com/office/powerpoint/2010/main" val="1625462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Qr code">
            <a:extLst>
              <a:ext uri="{FF2B5EF4-FFF2-40B4-BE49-F238E27FC236}">
                <a16:creationId xmlns:a16="http://schemas.microsoft.com/office/drawing/2014/main" id="{3F46C165-0438-2A00-925D-452EBBC7C93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0" y="-1"/>
            <a:ext cx="12260826" cy="7273413"/>
          </a:xfr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8732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a:bodyPr>
          <a:lstStyle/>
          <a:p>
            <a:pPr marL="0" indent="0">
              <a:buNone/>
            </a:pPr>
            <a:r>
              <a:rPr lang="en-GB" dirty="0"/>
              <a:t>For further advice and information please contact:</a:t>
            </a:r>
          </a:p>
          <a:p>
            <a:pPr marL="0" indent="0">
              <a:buNone/>
            </a:pPr>
            <a:endParaRPr lang="en-GB" dirty="0"/>
          </a:p>
          <a:p>
            <a:pPr marL="0" indent="0">
              <a:buNone/>
            </a:pPr>
            <a:r>
              <a:rPr lang="en-GB" dirty="0"/>
              <a:t>Tim Hayward-Smith</a:t>
            </a:r>
          </a:p>
          <a:p>
            <a:pPr marL="0" indent="0">
              <a:buNone/>
            </a:pPr>
            <a:r>
              <a:rPr lang="en-GB" dirty="0"/>
              <a:t>Community Services Manager/Village Halls Adviser</a:t>
            </a:r>
          </a:p>
          <a:p>
            <a:pPr marL="0" indent="0">
              <a:buNone/>
            </a:pPr>
            <a:r>
              <a:rPr lang="en-GB" dirty="0"/>
              <a:t>tim.hayward-smith@cdaherts.org.uk</a:t>
            </a:r>
          </a:p>
          <a:p>
            <a:pPr marL="0" indent="0">
              <a:buNone/>
            </a:pPr>
            <a:endParaRPr lang="en-GB" dirty="0"/>
          </a:p>
        </p:txBody>
      </p:sp>
    </p:spTree>
    <p:extLst>
      <p:ext uri="{BB962C8B-B14F-4D97-AF65-F5344CB8AC3E}">
        <p14:creationId xmlns:p14="http://schemas.microsoft.com/office/powerpoint/2010/main" val="1358959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fontScale="70000" lnSpcReduction="20000"/>
          </a:bodyPr>
          <a:lstStyle/>
          <a:p>
            <a:pPr marL="0" indent="0">
              <a:buNone/>
            </a:pPr>
            <a:r>
              <a:rPr lang="en-GB" sz="2800" b="1" dirty="0">
                <a:effectLst/>
                <a:latin typeface="Arial" panose="020B0604020202020204" pitchFamily="34" charset="0"/>
                <a:ea typeface="Calibri" panose="020F0502020204030204" pitchFamily="34" charset="0"/>
                <a:cs typeface="Times New Roman" panose="02020603050405020304" pitchFamily="18" charset="0"/>
              </a:rPr>
              <a:t>Introduction</a:t>
            </a:r>
          </a:p>
          <a:p>
            <a:r>
              <a:rPr lang="en-GB" sz="2800" dirty="0">
                <a:effectLst/>
                <a:latin typeface="Arial" panose="020B0604020202020204" pitchFamily="34" charset="0"/>
                <a:ea typeface="Calibri" panose="020F0502020204030204" pitchFamily="34" charset="0"/>
                <a:cs typeface="Times New Roman" panose="02020603050405020304" pitchFamily="18" charset="0"/>
              </a:rPr>
              <a:t>Safeguarding is the action taken to promote the welfare of children or other vulnerable groups and protect them from harm. </a:t>
            </a:r>
          </a:p>
          <a:p>
            <a:r>
              <a:rPr lang="en-GB" sz="2800" dirty="0">
                <a:effectLst/>
                <a:latin typeface="Arial" panose="020B0604020202020204" pitchFamily="34" charset="0"/>
                <a:ea typeface="Calibri" panose="020F0502020204030204" pitchFamily="34" charset="0"/>
                <a:cs typeface="Times New Roman" panose="02020603050405020304" pitchFamily="18" charset="0"/>
              </a:rPr>
              <a:t>Safeguarding is everyone’s responsibility. </a:t>
            </a:r>
          </a:p>
          <a:p>
            <a:r>
              <a:rPr lang="en-GB" sz="2800" dirty="0">
                <a:effectLst/>
                <a:latin typeface="Arial" panose="020B0604020202020204" pitchFamily="34" charset="0"/>
                <a:ea typeface="Calibri" panose="020F0502020204030204" pitchFamily="34" charset="0"/>
                <a:cs typeface="Times New Roman" panose="02020603050405020304" pitchFamily="18" charset="0"/>
              </a:rPr>
              <a:t>Hall </a:t>
            </a:r>
            <a:r>
              <a:rPr lang="en-GB" dirty="0">
                <a:latin typeface="Arial" panose="020B0604020202020204" pitchFamily="34" charset="0"/>
                <a:ea typeface="Calibri" panose="020F0502020204030204" pitchFamily="34" charset="0"/>
                <a:cs typeface="Times New Roman" panose="02020603050405020304" pitchFamily="18" charset="0"/>
              </a:rPr>
              <a:t>Management </a:t>
            </a:r>
            <a:r>
              <a:rPr lang="en-GB" sz="2800" dirty="0">
                <a:effectLst/>
                <a:latin typeface="Arial" panose="020B0604020202020204" pitchFamily="34" charset="0"/>
                <a:ea typeface="Calibri" panose="020F0502020204030204" pitchFamily="34" charset="0"/>
                <a:cs typeface="Times New Roman" panose="02020603050405020304" pitchFamily="18" charset="0"/>
              </a:rPr>
              <a:t>Committees have a duty of care as Trustees of the charity to all those using the village hall. This includes all volunteers, staff and contractors undertaking work etc. </a:t>
            </a:r>
          </a:p>
          <a:p>
            <a:r>
              <a:rPr lang="en-GB" sz="2800" dirty="0">
                <a:effectLst/>
                <a:latin typeface="Arial" panose="020B0604020202020204" pitchFamily="34" charset="0"/>
                <a:ea typeface="Calibri" panose="020F0502020204030204" pitchFamily="34" charset="0"/>
                <a:cs typeface="Times New Roman" panose="02020603050405020304" pitchFamily="18" charset="0"/>
              </a:rPr>
              <a:t>All reasonable steps need to be taken to prevent harm and to respond appropriately when harm does occur. </a:t>
            </a:r>
          </a:p>
          <a:p>
            <a:r>
              <a:rPr lang="en-GB" sz="2800" dirty="0">
                <a:effectLst/>
                <a:latin typeface="Arial" panose="020B0604020202020204" pitchFamily="34" charset="0"/>
                <a:ea typeface="Calibri" panose="020F0502020204030204" pitchFamily="34" charset="0"/>
                <a:cs typeface="Times New Roman" panose="02020603050405020304" pitchFamily="18" charset="0"/>
              </a:rPr>
              <a:t>Safeguarding policies and procedures that everyone has read and understood must be in place and used in the day-to-day operation of the hall. </a:t>
            </a:r>
          </a:p>
          <a:p>
            <a:r>
              <a:rPr lang="en-GB" sz="2800" dirty="0">
                <a:effectLst/>
                <a:latin typeface="Arial" panose="020B0604020202020204" pitchFamily="34" charset="0"/>
                <a:ea typeface="Calibri" panose="020F0502020204030204" pitchFamily="34" charset="0"/>
                <a:cs typeface="Times New Roman" panose="02020603050405020304" pitchFamily="18" charset="0"/>
              </a:rPr>
              <a:t>There are several important pieces of legislation that promote and safeguard children and adults at risk. The Care Act 2014 sets out the processes and definitions and the Safeguarding Vulnerable Groups Act 2006 provides the framework for The Vetting and Barring Scheme and the Protection of Freedoms Act 2012. The Children Act 1989 and 2004 is also key but there are other important pieces of legislation.</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302264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fontScale="85000" lnSpcReduction="20000"/>
          </a:bodyPr>
          <a:lstStyle/>
          <a:p>
            <a:pPr marL="0" indent="0">
              <a:spcBef>
                <a:spcPts val="1500"/>
              </a:spcBef>
              <a:spcAft>
                <a:spcPts val="1500"/>
              </a:spcAft>
              <a:buNone/>
            </a:pPr>
            <a:r>
              <a:rPr lang="en-GB" sz="2800" dirty="0">
                <a:solidFill>
                  <a:srgbClr val="0B0C0C"/>
                </a:solidFill>
                <a:effectLst/>
                <a:latin typeface="Arial" panose="020B0604020202020204" pitchFamily="34" charset="0"/>
                <a:ea typeface="Times New Roman" panose="02020603050405020304" pitchFamily="18" charset="0"/>
              </a:rPr>
              <a:t>As part of fulfilling your Trustee duties, whether working online or in person, you must take reasonable steps to protect from harm people who come into contact with your charity.</a:t>
            </a:r>
            <a:endParaRPr lang="en-GB" sz="2800" dirty="0">
              <a:effectLst/>
              <a:latin typeface="Times New Roman" panose="02020603050405020304" pitchFamily="18" charset="0"/>
              <a:ea typeface="Times New Roman" panose="02020603050405020304" pitchFamily="18" charset="0"/>
            </a:endParaRPr>
          </a:p>
          <a:p>
            <a:pPr marL="0" indent="0" algn="l">
              <a:spcBef>
                <a:spcPts val="1500"/>
              </a:spcBef>
              <a:spcAft>
                <a:spcPts val="1500"/>
              </a:spcAft>
              <a:buNone/>
            </a:pPr>
            <a:r>
              <a:rPr lang="en-GB" sz="2800" dirty="0">
                <a:solidFill>
                  <a:srgbClr val="0B0C0C"/>
                </a:solidFill>
                <a:effectLst/>
                <a:latin typeface="Arial" panose="020B0604020202020204" pitchFamily="34" charset="0"/>
                <a:ea typeface="Times New Roman" panose="02020603050405020304" pitchFamily="18" charset="0"/>
              </a:rPr>
              <a:t>This includes:</a:t>
            </a:r>
            <a:endParaRPr lang="en-GB" sz="2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2800" dirty="0">
                <a:solidFill>
                  <a:srgbClr val="0B0C0C"/>
                </a:solidFill>
                <a:effectLst/>
                <a:latin typeface="Arial" panose="020B0604020202020204" pitchFamily="34" charset="0"/>
                <a:ea typeface="Times New Roman" panose="02020603050405020304" pitchFamily="18" charset="0"/>
              </a:rPr>
              <a:t>people who benefit from your charity’s work</a:t>
            </a:r>
            <a:endParaRPr lang="en-GB" sz="2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2800" dirty="0">
                <a:solidFill>
                  <a:srgbClr val="0B0C0C"/>
                </a:solidFill>
                <a:effectLst/>
                <a:latin typeface="Arial" panose="020B0604020202020204" pitchFamily="34" charset="0"/>
                <a:ea typeface="Times New Roman" panose="02020603050405020304" pitchFamily="18" charset="0"/>
              </a:rPr>
              <a:t>staff</a:t>
            </a:r>
            <a:endParaRPr lang="en-GB" sz="2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2800" dirty="0">
                <a:solidFill>
                  <a:srgbClr val="0B0C0C"/>
                </a:solidFill>
                <a:effectLst/>
                <a:latin typeface="Arial" panose="020B0604020202020204" pitchFamily="34" charset="0"/>
                <a:ea typeface="Times New Roman" panose="02020603050405020304" pitchFamily="18" charset="0"/>
              </a:rPr>
              <a:t>volunteers</a:t>
            </a:r>
            <a:endParaRPr lang="en-GB" sz="2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2800" dirty="0">
                <a:solidFill>
                  <a:srgbClr val="0B0C0C"/>
                </a:solidFill>
                <a:effectLst/>
                <a:latin typeface="Arial" panose="020B0604020202020204" pitchFamily="34" charset="0"/>
                <a:ea typeface="Times New Roman" panose="02020603050405020304" pitchFamily="18" charset="0"/>
              </a:rPr>
              <a:t>other people who come into contact with your charity through its work</a:t>
            </a:r>
            <a:endParaRPr lang="en-GB" sz="2800" dirty="0">
              <a:effectLst/>
              <a:latin typeface="Times New Roman" panose="02020603050405020304" pitchFamily="18" charset="0"/>
              <a:ea typeface="Times New Roman" panose="02020603050405020304" pitchFamily="18" charset="0"/>
            </a:endParaRPr>
          </a:p>
          <a:p>
            <a:pPr marL="0" indent="0" algn="l">
              <a:spcBef>
                <a:spcPts val="1500"/>
              </a:spcBef>
              <a:spcAft>
                <a:spcPts val="1500"/>
              </a:spcAft>
              <a:buNone/>
            </a:pPr>
            <a:r>
              <a:rPr lang="en-GB" sz="2800" dirty="0">
                <a:solidFill>
                  <a:srgbClr val="0B0C0C"/>
                </a:solidFill>
                <a:effectLst/>
                <a:latin typeface="Arial" panose="020B0604020202020204" pitchFamily="34" charset="0"/>
                <a:ea typeface="Times New Roman" panose="02020603050405020304" pitchFamily="18" charset="0"/>
              </a:rPr>
              <a:t>The Charity Commission will hold Trustees to account if things go wrong and will check that Trustees followed guidance and the law. Trustees are also expected to take responsibility for putting things right.</a:t>
            </a:r>
            <a:endParaRPr lang="en-GB" sz="2800" dirty="0">
              <a:effectLst/>
              <a:latin typeface="Times New Roman" panose="02020603050405020304" pitchFamily="18" charset="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318955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844353"/>
          </a:xfrm>
        </p:spPr>
        <p:txBody>
          <a:bodyPr>
            <a:normAutofit fontScale="47500" lnSpcReduction="20000"/>
          </a:bodyPr>
          <a:lstStyle/>
          <a:p>
            <a:pPr marL="0" indent="0">
              <a:spcBef>
                <a:spcPts val="1500"/>
              </a:spcBef>
              <a:spcAft>
                <a:spcPts val="1500"/>
              </a:spcAft>
              <a:buNone/>
            </a:pPr>
            <a:r>
              <a:rPr lang="en-GB" sz="4200" b="1" dirty="0">
                <a:solidFill>
                  <a:srgbClr val="000000"/>
                </a:solidFill>
                <a:effectLst/>
                <a:latin typeface="Arial" panose="020B0604020202020204" pitchFamily="34" charset="0"/>
                <a:ea typeface="Times New Roman" panose="02020603050405020304" pitchFamily="18" charset="0"/>
              </a:rPr>
              <a:t>Charity Commission </a:t>
            </a:r>
            <a:endParaRPr lang="en-GB" sz="4200" dirty="0">
              <a:effectLst/>
              <a:latin typeface="Times New Roman" panose="02020603050405020304" pitchFamily="18" charset="0"/>
              <a:ea typeface="Times New Roman" panose="02020603050405020304" pitchFamily="18" charset="0"/>
            </a:endParaRPr>
          </a:p>
          <a:p>
            <a:pPr marL="0" indent="0">
              <a:lnSpc>
                <a:spcPct val="170000"/>
              </a:lnSpc>
              <a:spcBef>
                <a:spcPts val="1500"/>
              </a:spcBef>
              <a:spcAft>
                <a:spcPts val="1500"/>
              </a:spcAft>
              <a:buNone/>
            </a:pPr>
            <a:r>
              <a:rPr lang="en-GB" sz="3600" dirty="0">
                <a:solidFill>
                  <a:srgbClr val="000000"/>
                </a:solidFill>
                <a:effectLst/>
                <a:latin typeface="Arial" panose="020B0604020202020204" pitchFamily="34" charset="0"/>
                <a:ea typeface="Times New Roman" panose="02020603050405020304" pitchFamily="18" charset="0"/>
              </a:rPr>
              <a:t>The Charity Commission expects that safeguarding should be a key governance priority for all charities, village halls included. There are 9 actions for charities </a:t>
            </a:r>
            <a:r>
              <a:rPr lang="en-GB" sz="3600" b="1" u="sng" dirty="0">
                <a:solidFill>
                  <a:srgbClr val="000000"/>
                </a:solidFill>
                <a:effectLst/>
                <a:latin typeface="Arial" panose="020B0604020202020204" pitchFamily="34" charset="0"/>
                <a:ea typeface="Times New Roman" panose="02020603050405020304" pitchFamily="18" charset="0"/>
              </a:rPr>
              <a:t>operating in the UK </a:t>
            </a:r>
            <a:r>
              <a:rPr lang="en-GB" sz="3600" dirty="0">
                <a:solidFill>
                  <a:srgbClr val="000000"/>
                </a:solidFill>
                <a:effectLst/>
                <a:latin typeface="Arial" panose="020B0604020202020204" pitchFamily="34" charset="0"/>
                <a:ea typeface="Times New Roman" panose="02020603050405020304" pitchFamily="18" charset="0"/>
              </a:rPr>
              <a:t>recommended by the Charity Commission that trustees need to take to ensure good safeguarding governance. These are: </a:t>
            </a:r>
          </a:p>
          <a:p>
            <a:pPr marL="0" indent="0">
              <a:spcBef>
                <a:spcPts val="1500"/>
              </a:spcBef>
              <a:spcAft>
                <a:spcPts val="1500"/>
              </a:spcAft>
              <a:buNone/>
            </a:pPr>
            <a:r>
              <a:rPr lang="en-GB" sz="3600" dirty="0">
                <a:solidFill>
                  <a:srgbClr val="000000"/>
                </a:solidFill>
                <a:effectLst/>
                <a:latin typeface="Arial" panose="020B0604020202020204" pitchFamily="34" charset="0"/>
                <a:ea typeface="Times New Roman" panose="02020603050405020304" pitchFamily="18" charset="0"/>
              </a:rPr>
              <a:t>1. Ensure your charity has an adequate safeguarding policy, code of conduct and any other safeguarding procedures. Regularly review and update the policy and procedures to ensure they are fit for purpose. </a:t>
            </a:r>
          </a:p>
          <a:p>
            <a:pPr marL="0" indent="0">
              <a:spcBef>
                <a:spcPts val="1500"/>
              </a:spcBef>
              <a:spcAft>
                <a:spcPts val="1500"/>
              </a:spcAft>
              <a:buNone/>
            </a:pPr>
            <a:r>
              <a:rPr lang="en-GB" sz="3600" dirty="0">
                <a:solidFill>
                  <a:srgbClr val="000000"/>
                </a:solidFill>
                <a:effectLst/>
                <a:latin typeface="Arial" panose="020B0604020202020204" pitchFamily="34" charset="0"/>
                <a:ea typeface="Times New Roman" panose="02020603050405020304" pitchFamily="18" charset="0"/>
              </a:rPr>
              <a:t>2. Identify possible risks, including risks to your beneficiaries or to anyone else connected to your charity and any emerging risks on the horizon. </a:t>
            </a:r>
          </a:p>
          <a:p>
            <a:pPr marL="0" indent="0">
              <a:spcBef>
                <a:spcPts val="1500"/>
              </a:spcBef>
              <a:spcAft>
                <a:spcPts val="1500"/>
              </a:spcAft>
              <a:buNone/>
            </a:pPr>
            <a:r>
              <a:rPr lang="en-GB" sz="3600" dirty="0">
                <a:solidFill>
                  <a:srgbClr val="000000"/>
                </a:solidFill>
                <a:effectLst/>
                <a:latin typeface="Arial" panose="020B0604020202020204" pitchFamily="34" charset="0"/>
                <a:ea typeface="Times New Roman" panose="02020603050405020304" pitchFamily="18" charset="0"/>
              </a:rPr>
              <a:t>3. Consider how to improve the safeguarding culture within your charity. </a:t>
            </a:r>
          </a:p>
          <a:p>
            <a:pPr marL="0" indent="0">
              <a:spcBef>
                <a:spcPts val="1500"/>
              </a:spcBef>
              <a:spcAft>
                <a:spcPts val="1500"/>
              </a:spcAft>
              <a:buNone/>
            </a:pPr>
            <a:r>
              <a:rPr lang="en-GB" sz="3600" dirty="0">
                <a:solidFill>
                  <a:srgbClr val="000000"/>
                </a:solidFill>
                <a:effectLst/>
                <a:latin typeface="Arial" panose="020B0604020202020204" pitchFamily="34" charset="0"/>
                <a:ea typeface="Times New Roman" panose="02020603050405020304" pitchFamily="18" charset="0"/>
              </a:rPr>
              <a:t>4. Ensure that everyone involved with the charity knows how to recognise, respond to, report, and record a safeguarding concern. </a:t>
            </a:r>
          </a:p>
          <a:p>
            <a:pPr marL="0" indent="0">
              <a:buNone/>
            </a:pPr>
            <a:endParaRPr lang="en-GB" dirty="0"/>
          </a:p>
        </p:txBody>
      </p:sp>
    </p:spTree>
    <p:extLst>
      <p:ext uri="{BB962C8B-B14F-4D97-AF65-F5344CB8AC3E}">
        <p14:creationId xmlns:p14="http://schemas.microsoft.com/office/powerpoint/2010/main" val="2219096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764840"/>
          </a:xfrm>
        </p:spPr>
        <p:txBody>
          <a:bodyPr>
            <a:normAutofit fontScale="62500" lnSpcReduction="20000"/>
          </a:bodyPr>
          <a:lstStyle/>
          <a:p>
            <a:pPr marL="0" indent="0">
              <a:spcBef>
                <a:spcPts val="1500"/>
              </a:spcBef>
              <a:spcAft>
                <a:spcPts val="1500"/>
              </a:spcAft>
              <a:buNone/>
            </a:pPr>
            <a:r>
              <a:rPr lang="en-GB" sz="3600" b="1" dirty="0">
                <a:solidFill>
                  <a:srgbClr val="000000"/>
                </a:solidFill>
                <a:effectLst/>
                <a:latin typeface="Arial" panose="020B0604020202020204" pitchFamily="34" charset="0"/>
                <a:ea typeface="Times New Roman" panose="02020603050405020304" pitchFamily="18" charset="0"/>
              </a:rPr>
              <a:t>Charity Commission </a:t>
            </a:r>
            <a:r>
              <a:rPr lang="en-GB" sz="3600" b="1" dirty="0" err="1">
                <a:solidFill>
                  <a:srgbClr val="000000"/>
                </a:solidFill>
                <a:effectLst/>
                <a:latin typeface="Arial" panose="020B0604020202020204" pitchFamily="34" charset="0"/>
                <a:ea typeface="Times New Roman" panose="02020603050405020304" pitchFamily="18" charset="0"/>
              </a:rPr>
              <a:t>cont</a:t>
            </a:r>
            <a:endParaRPr lang="en-GB" sz="3600" dirty="0">
              <a:effectLst/>
              <a:latin typeface="Times New Roman" panose="02020603050405020304" pitchFamily="18" charset="0"/>
              <a:ea typeface="Times New Roman" panose="02020603050405020304" pitchFamily="18" charset="0"/>
            </a:endParaRPr>
          </a:p>
          <a:p>
            <a:pPr marL="0" indent="0">
              <a:spcBef>
                <a:spcPts val="1500"/>
              </a:spcBef>
              <a:spcAft>
                <a:spcPts val="1500"/>
              </a:spcAft>
              <a:buNone/>
            </a:pPr>
            <a:r>
              <a:rPr lang="en-GB" sz="2800" dirty="0">
                <a:solidFill>
                  <a:srgbClr val="000000"/>
                </a:solidFill>
                <a:effectLst/>
                <a:latin typeface="Arial" panose="020B0604020202020204" pitchFamily="34" charset="0"/>
                <a:ea typeface="Times New Roman" panose="02020603050405020304" pitchFamily="18" charset="0"/>
              </a:rPr>
              <a:t>5. Ensure people know how to raise a safeguarding concern. </a:t>
            </a:r>
          </a:p>
          <a:p>
            <a:pPr marL="0" indent="0">
              <a:spcBef>
                <a:spcPts val="1500"/>
              </a:spcBef>
              <a:spcAft>
                <a:spcPts val="1500"/>
              </a:spcAft>
              <a:buNone/>
            </a:pPr>
            <a:r>
              <a:rPr lang="en-GB" sz="2800" dirty="0">
                <a:solidFill>
                  <a:srgbClr val="000000"/>
                </a:solidFill>
                <a:effectLst/>
                <a:latin typeface="Arial" panose="020B0604020202020204" pitchFamily="34" charset="0"/>
                <a:ea typeface="Times New Roman" panose="02020603050405020304" pitchFamily="18" charset="0"/>
              </a:rPr>
              <a:t>6. Regularly evaluate any safeguarding training provided, ensuring it is current and relevant. </a:t>
            </a:r>
          </a:p>
          <a:p>
            <a:pPr marL="0" indent="0">
              <a:spcBef>
                <a:spcPts val="1500"/>
              </a:spcBef>
              <a:spcAft>
                <a:spcPts val="1500"/>
              </a:spcAft>
              <a:buNone/>
            </a:pPr>
            <a:r>
              <a:rPr lang="en-GB" sz="2800" dirty="0">
                <a:solidFill>
                  <a:srgbClr val="000000"/>
                </a:solidFill>
                <a:effectLst/>
                <a:latin typeface="Arial" panose="020B0604020202020204" pitchFamily="34" charset="0"/>
                <a:ea typeface="Times New Roman" panose="02020603050405020304" pitchFamily="18" charset="0"/>
              </a:rPr>
              <a:t>7. Review which posts within the charity can and must have a DBS check from the Disclosure and Barring Service. </a:t>
            </a:r>
          </a:p>
          <a:p>
            <a:pPr marL="0" indent="0">
              <a:spcBef>
                <a:spcPts val="1500"/>
              </a:spcBef>
              <a:spcAft>
                <a:spcPts val="1500"/>
              </a:spcAft>
              <a:buNone/>
            </a:pPr>
            <a:r>
              <a:rPr lang="en-GB" sz="2800" dirty="0">
                <a:solidFill>
                  <a:srgbClr val="000000"/>
                </a:solidFill>
                <a:effectLst/>
                <a:latin typeface="Arial" panose="020B0604020202020204" pitchFamily="34" charset="0"/>
                <a:ea typeface="Times New Roman" panose="02020603050405020304" pitchFamily="18" charset="0"/>
              </a:rPr>
              <a:t>8. Have a risk assessment process in place for posts which do not qualify for a DBS check, but which still have contact with children or adults at risk (You will know which posts these are having carried out 7. above) </a:t>
            </a:r>
          </a:p>
          <a:p>
            <a:pPr marL="0" indent="0">
              <a:spcBef>
                <a:spcPts val="1500"/>
              </a:spcBef>
              <a:spcAft>
                <a:spcPts val="1500"/>
              </a:spcAft>
              <a:buNone/>
            </a:pPr>
            <a:r>
              <a:rPr lang="en-GB" sz="2800" dirty="0">
                <a:solidFill>
                  <a:srgbClr val="000000"/>
                </a:solidFill>
                <a:effectLst/>
                <a:latin typeface="Arial" panose="020B0604020202020204" pitchFamily="34" charset="0"/>
                <a:ea typeface="Times New Roman" panose="02020603050405020304" pitchFamily="18" charset="0"/>
              </a:rPr>
              <a:t>9. Periodically review your Safeguarding </a:t>
            </a:r>
            <a:r>
              <a:rPr lang="en-GB" dirty="0">
                <a:solidFill>
                  <a:srgbClr val="000000"/>
                </a:solidFill>
                <a:latin typeface="Arial" panose="020B0604020202020204" pitchFamily="34" charset="0"/>
                <a:ea typeface="Times New Roman" panose="02020603050405020304" pitchFamily="18" charset="0"/>
              </a:rPr>
              <a:t>P</a:t>
            </a:r>
            <a:r>
              <a:rPr lang="en-GB" sz="2800" dirty="0">
                <a:solidFill>
                  <a:srgbClr val="000000"/>
                </a:solidFill>
                <a:effectLst/>
                <a:latin typeface="Arial" panose="020B0604020202020204" pitchFamily="34" charset="0"/>
                <a:ea typeface="Times New Roman" panose="02020603050405020304" pitchFamily="18" charset="0"/>
              </a:rPr>
              <a:t>olicy and Procedures, learning from any serious incident or ‘near miss’.</a:t>
            </a:r>
          </a:p>
          <a:p>
            <a:pPr marL="0" indent="0">
              <a:spcBef>
                <a:spcPts val="1500"/>
              </a:spcBef>
              <a:spcAft>
                <a:spcPts val="1500"/>
              </a:spcAft>
              <a:buNone/>
            </a:pPr>
            <a:r>
              <a:rPr lang="en-GB" dirty="0">
                <a:solidFill>
                  <a:srgbClr val="000000"/>
                </a:solidFill>
                <a:latin typeface="Arial" panose="020B0604020202020204" pitchFamily="34" charset="0"/>
                <a:ea typeface="Times New Roman" panose="02020603050405020304" pitchFamily="18" charset="0"/>
                <a:hlinkClick r:id="rId2"/>
              </a:rPr>
              <a:t>Charity Commission Video</a:t>
            </a:r>
            <a:endParaRPr lang="en-GB" sz="2800" dirty="0">
              <a:solidFill>
                <a:srgbClr val="000000"/>
              </a:solidFill>
              <a:effectLst/>
              <a:latin typeface="Arial" panose="020B0604020202020204" pitchFamily="34" charset="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30945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a:bodyPr>
          <a:lstStyle/>
          <a:p>
            <a:pPr marL="0" indent="0">
              <a:buNone/>
            </a:pPr>
            <a:r>
              <a:rPr lang="en-GB" dirty="0"/>
              <a:t>Video</a:t>
            </a:r>
          </a:p>
        </p:txBody>
      </p:sp>
      <p:pic>
        <p:nvPicPr>
          <p:cNvPr id="2" name="Content Placeholder 2" descr="Graphical user interface, application&#10;&#10;Description automatically generated">
            <a:hlinkClick r:id="rId2"/>
            <a:extLst>
              <a:ext uri="{FF2B5EF4-FFF2-40B4-BE49-F238E27FC236}">
                <a16:creationId xmlns:a16="http://schemas.microsoft.com/office/drawing/2014/main" id="{D2D75B35-98E8-8FBC-DD00-74302704A8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4990" y="1483185"/>
            <a:ext cx="7488936" cy="4786506"/>
          </a:xfrm>
          <a:prstGeom prst="rect">
            <a:avLst/>
          </a:prstGeom>
        </p:spPr>
      </p:pic>
    </p:spTree>
    <p:extLst>
      <p:ext uri="{BB962C8B-B14F-4D97-AF65-F5344CB8AC3E}">
        <p14:creationId xmlns:p14="http://schemas.microsoft.com/office/powerpoint/2010/main" val="2111383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419255"/>
          </a:xfrm>
        </p:spPr>
        <p:txBody>
          <a:bodyPr>
            <a:normAutofit fontScale="77500" lnSpcReduction="20000"/>
          </a:bodyPr>
          <a:lstStyle/>
          <a:p>
            <a:pPr marL="0" indent="0">
              <a:buNone/>
            </a:pPr>
            <a:r>
              <a:rPr lang="en-GB" sz="2800" b="1" dirty="0">
                <a:solidFill>
                  <a:srgbClr val="000000"/>
                </a:solidFill>
                <a:effectLst/>
                <a:latin typeface="Arial" panose="020B0604020202020204" pitchFamily="34" charset="0"/>
                <a:ea typeface="Times New Roman" panose="02020603050405020304" pitchFamily="18" charset="0"/>
              </a:rPr>
              <a:t>What is expected of The Hall Committee?</a:t>
            </a:r>
            <a:r>
              <a:rPr lang="en-GB" sz="2800" dirty="0">
                <a:solidFill>
                  <a:srgbClr val="000000"/>
                </a:solidFill>
                <a:effectLst/>
                <a:latin typeface="Arial" panose="020B0604020202020204" pitchFamily="34" charset="0"/>
                <a:ea typeface="Times New Roman" panose="02020603050405020304" pitchFamily="18" charset="0"/>
              </a:rPr>
              <a:t> </a:t>
            </a:r>
          </a:p>
          <a:p>
            <a:r>
              <a:rPr lang="en-GB" sz="2800" dirty="0">
                <a:solidFill>
                  <a:srgbClr val="000000"/>
                </a:solidFill>
                <a:effectLst/>
                <a:latin typeface="Arial" panose="020B0604020202020204" pitchFamily="34" charset="0"/>
                <a:ea typeface="Times New Roman" panose="02020603050405020304" pitchFamily="18" charset="0"/>
              </a:rPr>
              <a:t>The Committee itself may not work directly with children or adults at risk but it is responsible for the contracts it makes with Hirers, and is expected to understand what the relevant safeguarding law is and how it applies to their building and users of the Hall (volunteers, staff, contractors).</a:t>
            </a:r>
          </a:p>
          <a:p>
            <a:r>
              <a:rPr lang="en-GB" sz="2800" dirty="0">
                <a:solidFill>
                  <a:srgbClr val="000000"/>
                </a:solidFill>
                <a:effectLst/>
                <a:latin typeface="Arial" panose="020B0604020202020204" pitchFamily="34" charset="0"/>
                <a:ea typeface="Times New Roman" panose="02020603050405020304" pitchFamily="18" charset="0"/>
              </a:rPr>
              <a:t>There are a range of Hirers using Village and Community </a:t>
            </a:r>
            <a:r>
              <a:rPr lang="en-GB" dirty="0">
                <a:solidFill>
                  <a:srgbClr val="000000"/>
                </a:solidFill>
                <a:latin typeface="Arial" panose="020B0604020202020204" pitchFamily="34" charset="0"/>
                <a:ea typeface="Times New Roman" panose="02020603050405020304" pitchFamily="18" charset="0"/>
              </a:rPr>
              <a:t>H</a:t>
            </a:r>
            <a:r>
              <a:rPr lang="en-GB" sz="2800" dirty="0">
                <a:solidFill>
                  <a:srgbClr val="000000"/>
                </a:solidFill>
                <a:effectLst/>
                <a:latin typeface="Arial" panose="020B0604020202020204" pitchFamily="34" charset="0"/>
                <a:ea typeface="Times New Roman" panose="02020603050405020304" pitchFamily="18" charset="0"/>
              </a:rPr>
              <a:t>alls. Some will have their own governing bodies with specific requirements and expectations for safeguarding, </a:t>
            </a:r>
            <a:r>
              <a:rPr lang="en-GB" sz="2800" dirty="0" err="1">
                <a:solidFill>
                  <a:srgbClr val="000000"/>
                </a:solidFill>
                <a:effectLst/>
                <a:latin typeface="Arial" panose="020B0604020202020204" pitchFamily="34" charset="0"/>
                <a:ea typeface="Times New Roman" panose="02020603050405020304" pitchFamily="18" charset="0"/>
              </a:rPr>
              <a:t>eg</a:t>
            </a:r>
            <a:r>
              <a:rPr lang="en-GB" sz="2800" dirty="0">
                <a:solidFill>
                  <a:srgbClr val="000000"/>
                </a:solidFill>
                <a:effectLst/>
                <a:latin typeface="Arial" panose="020B0604020202020204" pitchFamily="34" charset="0"/>
                <a:ea typeface="Times New Roman" panose="02020603050405020304" pitchFamily="18" charset="0"/>
              </a:rPr>
              <a:t> OFSTED, The Scout Association, Age UK etc. </a:t>
            </a:r>
          </a:p>
          <a:p>
            <a:r>
              <a:rPr lang="en-GB" sz="2800" dirty="0">
                <a:solidFill>
                  <a:srgbClr val="000000"/>
                </a:solidFill>
                <a:effectLst/>
                <a:latin typeface="Arial" panose="020B0604020202020204" pitchFamily="34" charset="0"/>
                <a:ea typeface="Times New Roman" panose="02020603050405020304" pitchFamily="18" charset="0"/>
              </a:rPr>
              <a:t>Other local groups and individual Hirers may not have their own policies, in which case they must be made aware of the Hall’s policies and procedures and understand that by hiring the hall they are agreeing to adhere to the Hall’s safeguarding principles and procedures. </a:t>
            </a:r>
          </a:p>
          <a:p>
            <a:r>
              <a:rPr lang="en-GB" sz="2800" dirty="0">
                <a:solidFill>
                  <a:srgbClr val="000000"/>
                </a:solidFill>
                <a:effectLst/>
                <a:latin typeface="Arial" panose="020B0604020202020204" pitchFamily="34" charset="0"/>
                <a:ea typeface="Times New Roman" panose="02020603050405020304" pitchFamily="18" charset="0"/>
              </a:rPr>
              <a:t>Of key importance to both smooth operations, and to meeting any challenges, is good communication between the activity providers and the Village Hall management committee.</a:t>
            </a:r>
            <a:endParaRPr lang="en-GB" sz="2800" dirty="0">
              <a:effectLst/>
              <a:latin typeface="Times New Roman" panose="02020603050405020304" pitchFamily="18" charset="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254964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2" name="Content Placeholder 4">
            <a:extLst>
              <a:ext uri="{FF2B5EF4-FFF2-40B4-BE49-F238E27FC236}">
                <a16:creationId xmlns:a16="http://schemas.microsoft.com/office/drawing/2014/main" id="{816885FE-631E-C841-EF5C-DC40122AAB20}"/>
              </a:ext>
            </a:extLst>
          </p:cNvPr>
          <p:cNvSpPr>
            <a:spLocks noGrp="1"/>
          </p:cNvSpPr>
          <p:nvPr>
            <p:ph idx="1"/>
          </p:nvPr>
        </p:nvSpPr>
        <p:spPr>
          <a:xfrm>
            <a:off x="925513" y="1611313"/>
            <a:ext cx="10515600" cy="4419600"/>
          </a:xfrm>
        </p:spPr>
        <p:txBody>
          <a:bodyPr>
            <a:normAutofit lnSpcReduction="10000"/>
          </a:bodyPr>
          <a:lstStyle/>
          <a:p>
            <a:pPr marL="0" indent="0">
              <a:spcBef>
                <a:spcPts val="1500"/>
              </a:spcBef>
              <a:spcAft>
                <a:spcPts val="1500"/>
              </a:spcAft>
              <a:buNone/>
            </a:pPr>
            <a:r>
              <a:rPr lang="en-GB" sz="1800" b="1" dirty="0">
                <a:solidFill>
                  <a:srgbClr val="000000"/>
                </a:solidFill>
                <a:effectLst/>
                <a:latin typeface="Arial" panose="020B0604020202020204" pitchFamily="34" charset="0"/>
                <a:ea typeface="Times New Roman" panose="02020603050405020304" pitchFamily="18" charset="0"/>
              </a:rPr>
              <a:t>What is expected of The Hall Committee?</a:t>
            </a:r>
            <a:r>
              <a:rPr lang="en-GB" sz="1800" dirty="0">
                <a:solidFill>
                  <a:srgbClr val="000000"/>
                </a:solidFill>
                <a:effectLst/>
                <a:latin typeface="Arial" panose="020B0604020202020204" pitchFamily="34" charset="0"/>
                <a:ea typeface="Times New Roman" panose="02020603050405020304" pitchFamily="18" charset="0"/>
              </a:rPr>
              <a:t> </a:t>
            </a:r>
          </a:p>
          <a:p>
            <a:pPr marL="0" indent="0">
              <a:lnSpc>
                <a:spcPct val="120000"/>
              </a:lnSpc>
              <a:spcBef>
                <a:spcPts val="0"/>
              </a:spcBef>
              <a:buNone/>
            </a:pPr>
            <a:r>
              <a:rPr lang="en-GB" sz="1800" dirty="0">
                <a:solidFill>
                  <a:srgbClr val="000000"/>
                </a:solidFill>
                <a:effectLst/>
                <a:latin typeface="Arial" panose="020B0604020202020204" pitchFamily="34" charset="0"/>
                <a:ea typeface="Times New Roman" panose="02020603050405020304" pitchFamily="18" charset="0"/>
              </a:rPr>
              <a:t>1. To comply with the legal responsibilities of the Committee in relation to safeguarding.</a:t>
            </a:r>
          </a:p>
          <a:p>
            <a:pPr marL="0" indent="0">
              <a:lnSpc>
                <a:spcPct val="120000"/>
              </a:lnSpc>
              <a:spcBef>
                <a:spcPts val="0"/>
              </a:spcBef>
              <a:buNone/>
            </a:pPr>
            <a:r>
              <a:rPr lang="en-GB" sz="1800" dirty="0">
                <a:solidFill>
                  <a:srgbClr val="000000"/>
                </a:solidFill>
                <a:effectLst/>
                <a:latin typeface="Arial" panose="020B0604020202020204" pitchFamily="34" charset="0"/>
                <a:ea typeface="Times New Roman" panose="02020603050405020304" pitchFamily="18" charset="0"/>
              </a:rPr>
              <a:t>2. To comply with Charity Commission expectations. </a:t>
            </a:r>
            <a:endParaRPr lang="en-GB" sz="1800"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GB" sz="1800" dirty="0">
                <a:solidFill>
                  <a:srgbClr val="000000"/>
                </a:solidFill>
                <a:effectLst/>
                <a:latin typeface="Arial" panose="020B0604020202020204" pitchFamily="34" charset="0"/>
                <a:ea typeface="Times New Roman" panose="02020603050405020304" pitchFamily="18" charset="0"/>
              </a:rPr>
              <a:t>3. To know and share the contact details of their local Safeguarding Board/Partnership and other local     </a:t>
            </a:r>
          </a:p>
          <a:p>
            <a:pPr marL="0" indent="0">
              <a:lnSpc>
                <a:spcPct val="120000"/>
              </a:lnSpc>
              <a:spcBef>
                <a:spcPts val="0"/>
              </a:spcBef>
              <a:buNone/>
            </a:pPr>
            <a:r>
              <a:rPr lang="en-GB" sz="1800" dirty="0">
                <a:solidFill>
                  <a:srgbClr val="000000"/>
                </a:solidFill>
                <a:latin typeface="Arial" panose="020B0604020202020204" pitchFamily="34" charset="0"/>
                <a:ea typeface="Times New Roman" panose="02020603050405020304" pitchFamily="18" charset="0"/>
              </a:rPr>
              <a:t>    </a:t>
            </a:r>
            <a:r>
              <a:rPr lang="en-GB" sz="1800" dirty="0">
                <a:solidFill>
                  <a:srgbClr val="000000"/>
                </a:solidFill>
                <a:effectLst/>
                <a:latin typeface="Arial" panose="020B0604020202020204" pitchFamily="34" charset="0"/>
                <a:ea typeface="Times New Roman" panose="02020603050405020304" pitchFamily="18" charset="0"/>
              </a:rPr>
              <a:t>agencies that can offer support and advice on safeguarding in their respective County. </a:t>
            </a:r>
            <a:endParaRPr lang="en-GB" sz="1800"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en-GB" sz="1800" dirty="0">
                <a:solidFill>
                  <a:srgbClr val="000000"/>
                </a:solidFill>
                <a:latin typeface="Arial" panose="020B0604020202020204" pitchFamily="34" charset="0"/>
                <a:ea typeface="Times New Roman" panose="02020603050405020304" pitchFamily="18" charset="0"/>
              </a:rPr>
              <a:t>4. Ensure that a</a:t>
            </a:r>
            <a:r>
              <a:rPr lang="en-GB" sz="1800" dirty="0">
                <a:solidFill>
                  <a:srgbClr val="000000"/>
                </a:solidFill>
                <a:effectLst/>
                <a:latin typeface="Arial" panose="020B0604020202020204" pitchFamily="34" charset="0"/>
                <a:ea typeface="Times New Roman" panose="02020603050405020304" pitchFamily="18" charset="0"/>
              </a:rPr>
              <a:t>ll committee members take the following actions: </a:t>
            </a:r>
          </a:p>
          <a:p>
            <a:pPr marL="0" indent="0">
              <a:lnSpc>
                <a:spcPct val="120000"/>
              </a:lnSpc>
              <a:spcBef>
                <a:spcPts val="0"/>
              </a:spcBef>
              <a:buNone/>
            </a:pPr>
            <a:endParaRPr lang="en-GB" sz="1800" dirty="0">
              <a:effectLst/>
              <a:latin typeface="Times New Roman" panose="02020603050405020304" pitchFamily="18" charset="0"/>
              <a:ea typeface="Times New Roman" panose="02020603050405020304" pitchFamily="18" charset="0"/>
            </a:endParaRPr>
          </a:p>
          <a:p>
            <a:pPr>
              <a:lnSpc>
                <a:spcPct val="120000"/>
              </a:lnSpc>
              <a:spcBef>
                <a:spcPts val="0"/>
              </a:spcBef>
              <a:buFont typeface="Wingdings" panose="05000000000000000000" pitchFamily="2" charset="2"/>
              <a:buChar char="ü"/>
            </a:pPr>
            <a:r>
              <a:rPr lang="en-GB" sz="1800" dirty="0">
                <a:solidFill>
                  <a:srgbClr val="000000"/>
                </a:solidFill>
                <a:effectLst/>
                <a:latin typeface="Arial" panose="020B0604020202020204" pitchFamily="34" charset="0"/>
                <a:ea typeface="Times New Roman" panose="02020603050405020304" pitchFamily="18" charset="0"/>
              </a:rPr>
              <a:t>Sign the Hall’s Declaration of Acceptance of Office (ACRE VHIS 5)</a:t>
            </a:r>
          </a:p>
          <a:p>
            <a:pPr>
              <a:lnSpc>
                <a:spcPct val="120000"/>
              </a:lnSpc>
              <a:spcBef>
                <a:spcPts val="0"/>
              </a:spcBef>
              <a:buFont typeface="Wingdings" panose="05000000000000000000" pitchFamily="2" charset="2"/>
              <a:buChar char="ü"/>
            </a:pPr>
            <a:r>
              <a:rPr lang="en-GB" sz="1800" dirty="0">
                <a:solidFill>
                  <a:srgbClr val="000000"/>
                </a:solidFill>
                <a:effectLst/>
                <a:latin typeface="Arial" panose="020B0604020202020204" pitchFamily="34" charset="0"/>
                <a:ea typeface="Times New Roman" panose="02020603050405020304" pitchFamily="18" charset="0"/>
              </a:rPr>
              <a:t>Appoint a person (or two) to be the safeguarding lead(s) responsible for ensuring safeguarding practices and procedures are in place. </a:t>
            </a:r>
            <a:endParaRPr lang="en-GB" sz="1800" dirty="0">
              <a:latin typeface="Times New Roman" panose="02020603050405020304" pitchFamily="18" charset="0"/>
              <a:ea typeface="Times New Roman" panose="02020603050405020304" pitchFamily="18" charset="0"/>
            </a:endParaRPr>
          </a:p>
          <a:p>
            <a:pPr>
              <a:lnSpc>
                <a:spcPct val="120000"/>
              </a:lnSpc>
              <a:spcBef>
                <a:spcPts val="0"/>
              </a:spcBef>
              <a:buFont typeface="Wingdings" panose="05000000000000000000" pitchFamily="2" charset="2"/>
              <a:buChar char="ü"/>
            </a:pPr>
            <a:r>
              <a:rPr lang="en-GB" sz="1800" dirty="0">
                <a:solidFill>
                  <a:srgbClr val="000000"/>
                </a:solidFill>
                <a:effectLst/>
                <a:latin typeface="Arial" panose="020B0604020202020204" pitchFamily="34" charset="0"/>
                <a:ea typeface="Times New Roman" panose="02020603050405020304" pitchFamily="18" charset="0"/>
              </a:rPr>
              <a:t>Understand actions to be taken should it be necessary to report an incident and, most importantly, </a:t>
            </a:r>
            <a:endParaRPr lang="en-GB" sz="1800" dirty="0">
              <a:effectLst/>
              <a:latin typeface="Times New Roman" panose="02020603050405020304" pitchFamily="18" charset="0"/>
              <a:ea typeface="Times New Roman" panose="02020603050405020304" pitchFamily="18" charset="0"/>
            </a:endParaRPr>
          </a:p>
          <a:p>
            <a:pPr>
              <a:lnSpc>
                <a:spcPct val="120000"/>
              </a:lnSpc>
              <a:spcBef>
                <a:spcPts val="0"/>
              </a:spcBef>
              <a:buFont typeface="Wingdings" panose="05000000000000000000" pitchFamily="2" charset="2"/>
              <a:buChar char="ü"/>
            </a:pPr>
            <a:r>
              <a:rPr lang="en-GB" sz="1800" dirty="0">
                <a:solidFill>
                  <a:srgbClr val="000000"/>
                </a:solidFill>
                <a:effectLst/>
                <a:latin typeface="Arial" panose="020B0604020202020204" pitchFamily="34" charset="0"/>
                <a:ea typeface="Times New Roman" panose="02020603050405020304" pitchFamily="18" charset="0"/>
              </a:rPr>
              <a:t>Support the responsible person(s) so they can carry out their duties. Appointing a lead person does not mean that committee members can abdicate their responsibility with regard to Safeguarding.</a:t>
            </a:r>
            <a:endParaRPr lang="en-GB" sz="1800" dirty="0">
              <a:effectLst/>
              <a:latin typeface="Times New Roman" panose="02020603050405020304" pitchFamily="18" charset="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988467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3F3B0E-968D-4C84-A1A9-B6AED6BC6947}"/>
              </a:ext>
            </a:extLst>
          </p:cNvPr>
          <p:cNvSpPr>
            <a:spLocks noGrp="1"/>
          </p:cNvSpPr>
          <p:nvPr>
            <p:ph type="title"/>
          </p:nvPr>
        </p:nvSpPr>
        <p:spPr/>
        <p:txBody>
          <a:bodyPr/>
          <a:lstStyle/>
          <a:p>
            <a:r>
              <a:rPr lang="en-GB" b="1" dirty="0"/>
              <a:t>Safeguarding for Village Halls</a:t>
            </a:r>
          </a:p>
        </p:txBody>
      </p:sp>
      <p:sp>
        <p:nvSpPr>
          <p:cNvPr id="5" name="Content Placeholder 4">
            <a:extLst>
              <a:ext uri="{FF2B5EF4-FFF2-40B4-BE49-F238E27FC236}">
                <a16:creationId xmlns:a16="http://schemas.microsoft.com/office/drawing/2014/main" id="{F040A8F2-F4BB-40C8-A1BE-760F5798A88A}"/>
              </a:ext>
            </a:extLst>
          </p:cNvPr>
          <p:cNvSpPr>
            <a:spLocks noGrp="1"/>
          </p:cNvSpPr>
          <p:nvPr>
            <p:ph idx="1"/>
          </p:nvPr>
        </p:nvSpPr>
        <p:spPr>
          <a:xfrm>
            <a:off x="925664" y="1612106"/>
            <a:ext cx="10515600" cy="4717132"/>
          </a:xfrm>
        </p:spPr>
        <p:txBody>
          <a:bodyPr>
            <a:normAutofit fontScale="55000" lnSpcReduction="20000"/>
          </a:bodyPr>
          <a:lstStyle/>
          <a:p>
            <a:pPr marL="0" indent="0">
              <a:lnSpc>
                <a:spcPct val="107000"/>
              </a:lnSpc>
              <a:spcAft>
                <a:spcPts val="800"/>
              </a:spcAft>
              <a:buNone/>
            </a:pPr>
            <a:r>
              <a:rPr lang="en-GB" sz="3600" b="1" dirty="0">
                <a:effectLst/>
                <a:latin typeface="Arial" panose="020B0604020202020204" pitchFamily="34" charset="0"/>
                <a:ea typeface="Calibri" panose="020F0502020204030204" pitchFamily="34" charset="0"/>
                <a:cs typeface="Times New Roman" panose="02020603050405020304" pitchFamily="18" charset="0"/>
              </a:rPr>
              <a:t>Hiring Agreement</a:t>
            </a:r>
            <a:r>
              <a:rPr lang="en-GB" sz="3600" dirty="0">
                <a:effectLst/>
                <a:latin typeface="Arial" panose="020B0604020202020204" pitchFamily="34" charset="0"/>
                <a:ea typeface="Calibri" panose="020F0502020204030204" pitchFamily="34" charset="0"/>
                <a:cs typeface="Times New Roman" panose="02020603050405020304" pitchFamily="18" charset="0"/>
              </a:rPr>
              <a:t>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900" dirty="0">
                <a:effectLst/>
                <a:latin typeface="Arial" panose="020B0604020202020204" pitchFamily="34" charset="0"/>
                <a:ea typeface="Calibri" panose="020F0502020204030204" pitchFamily="34" charset="0"/>
                <a:cs typeface="Times New Roman" panose="02020603050405020304" pitchFamily="18" charset="0"/>
              </a:rPr>
              <a:t>Whenever a </a:t>
            </a:r>
            <a:r>
              <a:rPr lang="en-GB" sz="2900" dirty="0">
                <a:latin typeface="Arial" panose="020B0604020202020204" pitchFamily="34" charset="0"/>
                <a:ea typeface="Calibri" panose="020F0502020204030204" pitchFamily="34" charset="0"/>
                <a:cs typeface="Times New Roman" panose="02020603050405020304" pitchFamily="18" charset="0"/>
              </a:rPr>
              <a:t>V</a:t>
            </a:r>
            <a:r>
              <a:rPr lang="en-GB" sz="2900" dirty="0">
                <a:effectLst/>
                <a:latin typeface="Arial" panose="020B0604020202020204" pitchFamily="34" charset="0"/>
                <a:ea typeface="Calibri" panose="020F0502020204030204" pitchFamily="34" charset="0"/>
                <a:cs typeface="Times New Roman" panose="02020603050405020304" pitchFamily="18" charset="0"/>
              </a:rPr>
              <a:t>illage Hall management committee hires out any part of its premises, a written hiring agreement should be in place so that both the management committee and the hirer know their rights and responsibilities. </a:t>
            </a:r>
          </a:p>
          <a:p>
            <a:pPr>
              <a:lnSpc>
                <a:spcPct val="107000"/>
              </a:lnSpc>
              <a:spcAft>
                <a:spcPts val="800"/>
              </a:spcAft>
            </a:pPr>
            <a:r>
              <a:rPr lang="en-GB" sz="2900" dirty="0">
                <a:effectLst/>
                <a:latin typeface="Arial" panose="020B0604020202020204" pitchFamily="34" charset="0"/>
                <a:ea typeface="Calibri" panose="020F0502020204030204" pitchFamily="34" charset="0"/>
                <a:cs typeface="Times New Roman" panose="02020603050405020304" pitchFamily="18" charset="0"/>
              </a:rPr>
              <a:t>This hiring agreement ensures that both parties fully understand their responsibilities in relation to the hiring, establishing a clear contract between two parties which could be used as evidence should legal action become necessary. </a:t>
            </a:r>
          </a:p>
          <a:p>
            <a:pPr>
              <a:lnSpc>
                <a:spcPct val="107000"/>
              </a:lnSpc>
              <a:spcAft>
                <a:spcPts val="800"/>
              </a:spcAft>
            </a:pPr>
            <a:r>
              <a:rPr lang="en-GB" sz="2900" dirty="0">
                <a:effectLst/>
                <a:latin typeface="Arial" panose="020B0604020202020204" pitchFamily="34" charset="0"/>
                <a:ea typeface="Calibri" panose="020F0502020204030204" pitchFamily="34" charset="0"/>
                <a:cs typeface="Times New Roman" panose="02020603050405020304" pitchFamily="18" charset="0"/>
              </a:rPr>
              <a:t>It is a key document because it passes responsibility for the hall to the group or individual for the period of hire. This includes compliance with all the Hall’s principles and procedures for safeguarding. It is therefore reasonable for the committee to expect hirers be able to provide evidence of that compliance on request. </a:t>
            </a:r>
          </a:p>
          <a:p>
            <a:pPr>
              <a:lnSpc>
                <a:spcPct val="107000"/>
              </a:lnSpc>
              <a:spcAft>
                <a:spcPts val="800"/>
              </a:spcAft>
            </a:pPr>
            <a:r>
              <a:rPr lang="en-GB" sz="2900" dirty="0">
                <a:effectLst/>
                <a:latin typeface="Arial" panose="020B0604020202020204" pitchFamily="34" charset="0"/>
                <a:ea typeface="Calibri" panose="020F0502020204030204" pitchFamily="34" charset="0"/>
                <a:cs typeface="Times New Roman" panose="02020603050405020304" pitchFamily="18" charset="0"/>
              </a:rPr>
              <a:t>The evidence could be a paper copy of a policy or the group may be able to share a link to their website for an online copy. </a:t>
            </a:r>
          </a:p>
          <a:p>
            <a:pPr>
              <a:lnSpc>
                <a:spcPct val="107000"/>
              </a:lnSpc>
              <a:spcAft>
                <a:spcPts val="800"/>
              </a:spcAft>
            </a:pPr>
            <a:r>
              <a:rPr lang="en-GB" sz="2900" dirty="0">
                <a:effectLst/>
                <a:latin typeface="Arial" panose="020B0604020202020204" pitchFamily="34" charset="0"/>
                <a:ea typeface="Calibri" panose="020F0502020204030204" pitchFamily="34" charset="0"/>
                <a:cs typeface="Times New Roman" panose="02020603050405020304" pitchFamily="18" charset="0"/>
              </a:rPr>
              <a:t>A Model Hiring Agreement is available from CDA Herts (free to Members). </a:t>
            </a:r>
            <a:endParaRPr lang="en-GB"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410819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83B6F8-CB64-4838-80B9-5A0EC72EA68A}" vid="{3843239F-7A71-4555-92C6-60A06353BAF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83B6F8-CB64-4838-80B9-5A0EC72EA68A}" vid="{3A408DAE-BA6C-46CF-862A-81BE2990FEF9}"/>
    </a:ext>
  </a:extLst>
</a:theme>
</file>

<file path=docProps/app.xml><?xml version="1.0" encoding="utf-8"?>
<Properties xmlns="http://schemas.openxmlformats.org/officeDocument/2006/extended-properties" xmlns:vt="http://schemas.openxmlformats.org/officeDocument/2006/docPropsVTypes">
  <Template>AGM Powerpoint template</Template>
  <TotalTime>734</TotalTime>
  <Words>2014</Words>
  <Application>Microsoft Office PowerPoint</Application>
  <PresentationFormat>Widescreen</PresentationFormat>
  <Paragraphs>148</Paragraphs>
  <Slides>18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18</vt:i4>
      </vt:variant>
    </vt:vector>
  </HeadingPairs>
  <TitlesOfParts>
    <vt:vector size="28" baseType="lpstr">
      <vt:lpstr>Arial</vt:lpstr>
      <vt:lpstr>Calibri</vt:lpstr>
      <vt:lpstr>Calibri Light</vt:lpstr>
      <vt:lpstr>inherit</vt:lpstr>
      <vt:lpstr>Lato</vt:lpstr>
      <vt:lpstr>Symbol</vt:lpstr>
      <vt:lpstr>Times New Roman</vt:lpstr>
      <vt:lpstr>Wingdings</vt:lpstr>
      <vt:lpstr>Office Theme</vt:lpstr>
      <vt:lpstr>Custom Design</vt:lpstr>
      <vt:lpstr>Safeguarding for Village Halls</vt:lpstr>
      <vt:lpstr>Safeguarding for Village Halls</vt:lpstr>
      <vt:lpstr>Safeguarding for Village Halls</vt:lpstr>
      <vt:lpstr>Safeguarding for Village Halls</vt:lpstr>
      <vt:lpstr>Safeguarding for Village Halls</vt:lpstr>
      <vt:lpstr>Safeguarding for Village Halls</vt:lpstr>
      <vt:lpstr>Safeguarding for Village Halls</vt:lpstr>
      <vt:lpstr>Safeguarding for Village Halls</vt:lpstr>
      <vt:lpstr>Safeguarding for Village Halls</vt:lpstr>
      <vt:lpstr>Safeguarding for Village Halls</vt:lpstr>
      <vt:lpstr>Safeguarding for Village Halls</vt:lpstr>
      <vt:lpstr>Safeguarding for Village Halls</vt:lpstr>
      <vt:lpstr>Safeguarding for Village Halls</vt:lpstr>
      <vt:lpstr>Safeguarding for Village Halls</vt:lpstr>
      <vt:lpstr>Safeguarding for Village Halls</vt:lpstr>
      <vt:lpstr>Safeguarding for Village Halls</vt:lpstr>
      <vt:lpstr>PowerPoint Presentation</vt:lpstr>
      <vt:lpstr>Safeguarding for Village Halls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Hayward-Smith</dc:creator>
  <cp:lastModifiedBy>Tim Hayward-Smith</cp:lastModifiedBy>
  <cp:revision>14</cp:revision>
  <cp:lastPrinted>2021-11-25T19:09:18Z</cp:lastPrinted>
  <dcterms:created xsi:type="dcterms:W3CDTF">2021-10-05T14:17:29Z</dcterms:created>
  <dcterms:modified xsi:type="dcterms:W3CDTF">2022-10-13T10:51:21Z</dcterms:modified>
</cp:coreProperties>
</file>