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handoutMasterIdLst>
    <p:handoutMasterId r:id="rId22"/>
  </p:handoutMasterIdLst>
  <p:sldIdLst>
    <p:sldId id="259" r:id="rId3"/>
    <p:sldId id="275" r:id="rId4"/>
    <p:sldId id="276" r:id="rId5"/>
    <p:sldId id="279" r:id="rId6"/>
    <p:sldId id="277" r:id="rId7"/>
    <p:sldId id="278" r:id="rId8"/>
    <p:sldId id="280" r:id="rId9"/>
    <p:sldId id="281" r:id="rId10"/>
    <p:sldId id="289" r:id="rId11"/>
    <p:sldId id="282" r:id="rId12"/>
    <p:sldId id="290" r:id="rId13"/>
    <p:sldId id="286" r:id="rId14"/>
    <p:sldId id="287" r:id="rId15"/>
    <p:sldId id="283" r:id="rId16"/>
    <p:sldId id="284" r:id="rId17"/>
    <p:sldId id="291" r:id="rId18"/>
    <p:sldId id="285" r:id="rId19"/>
    <p:sldId id="288" r:id="rId20"/>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296" y="44"/>
      </p:cViewPr>
      <p:guideLst/>
    </p:cSldViewPr>
  </p:slideViewPr>
  <p:notesTextViewPr>
    <p:cViewPr>
      <p:scale>
        <a:sx n="1" d="1"/>
        <a:sy n="1" d="1"/>
      </p:scale>
      <p:origin x="0" y="0"/>
    </p:cViewPr>
  </p:notesTextViewPr>
  <p:sorterViewPr>
    <p:cViewPr>
      <p:scale>
        <a:sx n="110" d="100"/>
        <a:sy n="110" d="100"/>
      </p:scale>
      <p:origin x="0" y="0"/>
    </p:cViewPr>
  </p:sorterViewPr>
  <p:notesViewPr>
    <p:cSldViewPr snapToGrid="0">
      <p:cViewPr varScale="1">
        <p:scale>
          <a:sx n="46" d="100"/>
          <a:sy n="46" d="100"/>
        </p:scale>
        <p:origin x="140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1B70A5C-3334-3042-F7D5-71BF25B43FA3}"/>
              </a:ext>
            </a:extLst>
          </p:cNvPr>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BD9A96E-97CC-2C5B-7842-A530C26E72BC}"/>
              </a:ext>
            </a:extLst>
          </p:cNvPr>
          <p:cNvSpPr>
            <a:spLocks noGrp="1"/>
          </p:cNvSpPr>
          <p:nvPr>
            <p:ph type="dt" sz="quarter" idx="1"/>
          </p:nvPr>
        </p:nvSpPr>
        <p:spPr>
          <a:xfrm>
            <a:off x="3902075" y="0"/>
            <a:ext cx="2986088" cy="501650"/>
          </a:xfrm>
          <a:prstGeom prst="rect">
            <a:avLst/>
          </a:prstGeom>
        </p:spPr>
        <p:txBody>
          <a:bodyPr vert="horz" lIns="91440" tIns="45720" rIns="91440" bIns="45720" rtlCol="0"/>
          <a:lstStyle>
            <a:lvl1pPr algn="r">
              <a:defRPr sz="1200"/>
            </a:lvl1pPr>
          </a:lstStyle>
          <a:p>
            <a:fld id="{CD4D0A78-2445-46D7-9821-697317EACCC0}" type="datetimeFigureOut">
              <a:rPr lang="en-GB" smtClean="0"/>
              <a:t>13/10/2022</a:t>
            </a:fld>
            <a:endParaRPr lang="en-GB"/>
          </a:p>
        </p:txBody>
      </p:sp>
      <p:sp>
        <p:nvSpPr>
          <p:cNvPr id="4" name="Footer Placeholder 3">
            <a:extLst>
              <a:ext uri="{FF2B5EF4-FFF2-40B4-BE49-F238E27FC236}">
                <a16:creationId xmlns:a16="http://schemas.microsoft.com/office/drawing/2014/main" id="{8282A494-2A52-D438-DE73-A3104321CEC3}"/>
              </a:ext>
            </a:extLst>
          </p:cNvPr>
          <p:cNvSpPr>
            <a:spLocks noGrp="1"/>
          </p:cNvSpPr>
          <p:nvPr>
            <p:ph type="ftr" sz="quarter" idx="2"/>
          </p:nvPr>
        </p:nvSpPr>
        <p:spPr>
          <a:xfrm>
            <a:off x="0" y="9520238"/>
            <a:ext cx="2986088"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9D14A70F-530A-B1AF-B392-8E4E4DD8ED49}"/>
              </a:ext>
            </a:extLst>
          </p:cNvPr>
          <p:cNvSpPr>
            <a:spLocks noGrp="1"/>
          </p:cNvSpPr>
          <p:nvPr>
            <p:ph type="sldNum" sz="quarter" idx="3"/>
          </p:nvPr>
        </p:nvSpPr>
        <p:spPr>
          <a:xfrm>
            <a:off x="3902075" y="9520238"/>
            <a:ext cx="2986088" cy="501650"/>
          </a:xfrm>
          <a:prstGeom prst="rect">
            <a:avLst/>
          </a:prstGeom>
        </p:spPr>
        <p:txBody>
          <a:bodyPr vert="horz" lIns="91440" tIns="45720" rIns="91440" bIns="45720" rtlCol="0" anchor="b"/>
          <a:lstStyle>
            <a:lvl1pPr algn="r">
              <a:defRPr sz="1200"/>
            </a:lvl1pPr>
          </a:lstStyle>
          <a:p>
            <a:fld id="{5FA07501-2DAD-4828-9765-96F66964D530}" type="slidenum">
              <a:rPr lang="en-GB" smtClean="0"/>
              <a:t>‹#›</a:t>
            </a:fld>
            <a:endParaRPr lang="en-GB"/>
          </a:p>
        </p:txBody>
      </p:sp>
    </p:spTree>
    <p:extLst>
      <p:ext uri="{BB962C8B-B14F-4D97-AF65-F5344CB8AC3E}">
        <p14:creationId xmlns:p14="http://schemas.microsoft.com/office/powerpoint/2010/main" val="3883946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F67F3614-BC70-4C18-9DA5-889721BB75AE}" type="datetimeFigureOut">
              <a:rPr lang="en-GB" smtClean="0"/>
              <a:t>13/10/2022</a:t>
            </a:fld>
            <a:endParaRPr lang="en-GB"/>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2825"/>
            <a:ext cx="5511800" cy="39465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20238"/>
            <a:ext cx="2986088"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20238"/>
            <a:ext cx="2986088" cy="501650"/>
          </a:xfrm>
          <a:prstGeom prst="rect">
            <a:avLst/>
          </a:prstGeom>
        </p:spPr>
        <p:txBody>
          <a:bodyPr vert="horz" lIns="91440" tIns="45720" rIns="91440" bIns="45720" rtlCol="0" anchor="b"/>
          <a:lstStyle>
            <a:lvl1pPr algn="r">
              <a:defRPr sz="1200"/>
            </a:lvl1pPr>
          </a:lstStyle>
          <a:p>
            <a:fld id="{D5E0353F-5B60-4173-AB53-30EBB6102FDC}" type="slidenum">
              <a:rPr lang="en-GB" smtClean="0"/>
              <a:t>‹#›</a:t>
            </a:fld>
            <a:endParaRPr lang="en-GB"/>
          </a:p>
        </p:txBody>
      </p:sp>
    </p:spTree>
    <p:extLst>
      <p:ext uri="{BB962C8B-B14F-4D97-AF65-F5344CB8AC3E}">
        <p14:creationId xmlns:p14="http://schemas.microsoft.com/office/powerpoint/2010/main" val="3844416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7DFCE-79F2-48F6-A108-18DAE17D06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9D6CBDD-CDAE-4815-9809-78ABDBF1A4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F413E9A-A9CF-40A6-8100-3F55003649D2}"/>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06747BCD-5E23-45BD-8D3A-4960493917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8A6E5B-0A3E-48F4-9469-7BC718ED143A}"/>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719963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CE450-2419-4986-942D-CFB275CA9D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494BB84-83A9-4BC9-929C-0CA07FC177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E13982AD-2E47-451A-B4DC-A2FED351C2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E9FB3D-9228-43B8-99F6-26D0183D349F}"/>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6" name="Footer Placeholder 5">
            <a:extLst>
              <a:ext uri="{FF2B5EF4-FFF2-40B4-BE49-F238E27FC236}">
                <a16:creationId xmlns:a16="http://schemas.microsoft.com/office/drawing/2014/main" id="{67681438-BA55-4989-B891-8510F596AD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837545-D653-4E9F-9B98-1620A9590EDB}"/>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190505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CD25-3BD5-4B28-B21A-93C0D1E287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021A67-EC67-4595-90FD-8B96D7572B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921B8D-4FD8-4BD0-A8A0-AB093121F3BE}"/>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474BC765-DD7C-4705-9567-42184256D3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7CDCDD-863D-4EBF-BCA0-038D76092712}"/>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3726325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33B321-4BA2-4417-8BF1-C789AAD2827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F902CE-7D8C-4F8F-81D0-E44CD46B17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4AA84C-66EB-41F5-A401-4CCC7F84FCB3}"/>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6DED3FBE-F1EF-428D-A240-4A79349561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184E86-F9FC-41D3-9DE6-0C2D19CE0F88}"/>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2487267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98F0A-685F-4C7A-BA1A-B33067C262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4B90CD3-6FD2-49A8-854D-519DCEEC10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54A6F8D-DA11-4BD2-A513-10B41FB58877}"/>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C209A87E-4237-40DF-A8ED-13E0E895CB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D388B2-F53E-4020-9568-19D9DE94455A}"/>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41396389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ABDC-2ACE-4AC2-9921-0950E41CFA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215E09-F958-4174-9C86-ECEACAE8FE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298B6E-4AE4-4FB6-BDDC-EED2590E66C3}"/>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2F880909-9935-404C-9E27-B574BC3CA8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38FDE1-144B-4AB2-A15F-DBD62080F94E}"/>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3148274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292A2-3D54-447B-B25E-3F741CC0E5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AB684C2-4433-48CE-B31B-D74B1FD18F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3A290D-A9B4-4B59-BCA2-455FAEEFE0EE}"/>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14A4B4EC-18A5-4BD3-A074-2C74AC791B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3DB02D-6704-4B5E-ABA8-480157E11DAA}"/>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1501603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93E4D-ABE2-446D-8AB9-7BFB2E1A76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2FBBCD-9168-4CDA-8C93-0740944A65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409CD7-CB5B-4FF0-8B61-9883D44693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B298426-7CF1-45A6-89B0-56D144598278}"/>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6" name="Footer Placeholder 5">
            <a:extLst>
              <a:ext uri="{FF2B5EF4-FFF2-40B4-BE49-F238E27FC236}">
                <a16:creationId xmlns:a16="http://schemas.microsoft.com/office/drawing/2014/main" id="{A4BADB66-AAAB-4322-BEBA-58C2D08504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CFF876-88BB-400D-9003-E0786204D95C}"/>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3994663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7278B-22C4-4EA5-A731-BD13D8C731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2B52DD-D42C-4326-AD8E-AD0B5EFC32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4DBB1-3705-4FFE-8041-3DA494DADA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6E26A37-06A1-4096-B79B-F9FA4EFCF4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E9D892-8CF3-4888-8060-38033C68A7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AA40A5B-37C2-4D44-9223-DDB11E95D09C}"/>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8" name="Footer Placeholder 7">
            <a:extLst>
              <a:ext uri="{FF2B5EF4-FFF2-40B4-BE49-F238E27FC236}">
                <a16:creationId xmlns:a16="http://schemas.microsoft.com/office/drawing/2014/main" id="{CB5E2586-BD7D-4A76-BA60-F6826994ED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FE90C3-FFDB-4510-AF83-1996A44F107B}"/>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1869532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53D62-6FF0-4E20-A881-FD1B405974C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90C725-A0E4-4552-8284-4B9FFC76DB97}"/>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4" name="Footer Placeholder 3">
            <a:extLst>
              <a:ext uri="{FF2B5EF4-FFF2-40B4-BE49-F238E27FC236}">
                <a16:creationId xmlns:a16="http://schemas.microsoft.com/office/drawing/2014/main" id="{A9499D80-0689-41D2-B610-5AA2E04E09C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0DDCB0-BDE0-414F-A997-747F8319F4AA}"/>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1994180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2DEB9B-AB7E-4CC6-B78B-77FF59F618F6}"/>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3" name="Footer Placeholder 2">
            <a:extLst>
              <a:ext uri="{FF2B5EF4-FFF2-40B4-BE49-F238E27FC236}">
                <a16:creationId xmlns:a16="http://schemas.microsoft.com/office/drawing/2014/main" id="{EC945497-A3FE-4CA0-85C7-5E432F46AED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2A16EA6-70CF-49AA-A59B-EA069D9AFEFB}"/>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2622408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Logo&#10;&#10;Description automatically generated">
            <a:extLst>
              <a:ext uri="{FF2B5EF4-FFF2-40B4-BE49-F238E27FC236}">
                <a16:creationId xmlns:a16="http://schemas.microsoft.com/office/drawing/2014/main" id="{31C73473-3ADA-4FEA-AA8F-B77CEC4A4F19}"/>
              </a:ext>
            </a:extLst>
          </p:cNvPr>
          <p:cNvPicPr>
            <a:picLocks noChangeAspect="1"/>
          </p:cNvPicPr>
          <p:nvPr userDrawn="1"/>
        </p:nvPicPr>
        <p:blipFill>
          <a:blip r:embed="rId2">
            <a:alphaModFix amt="50000"/>
            <a:extLst>
              <a:ext uri="{28A0092B-C50C-407E-A947-70E740481C1C}">
                <a14:useLocalDpi xmlns:a14="http://schemas.microsoft.com/office/drawing/2010/main" val="0"/>
              </a:ext>
            </a:extLst>
          </a:blip>
          <a:stretch>
            <a:fillRect/>
          </a:stretch>
        </p:blipFill>
        <p:spPr>
          <a:xfrm>
            <a:off x="9124950" y="271997"/>
            <a:ext cx="2816665" cy="1340109"/>
          </a:xfrm>
          <a:prstGeom prst="rect">
            <a:avLst/>
          </a:prstGeom>
        </p:spPr>
      </p:pic>
      <p:sp>
        <p:nvSpPr>
          <p:cNvPr id="2" name="Title 1">
            <a:extLst>
              <a:ext uri="{FF2B5EF4-FFF2-40B4-BE49-F238E27FC236}">
                <a16:creationId xmlns:a16="http://schemas.microsoft.com/office/drawing/2014/main" id="{1B47ED6C-D871-4893-A740-21A152FF6B28}"/>
              </a:ext>
            </a:extLst>
          </p:cNvPr>
          <p:cNvSpPr>
            <a:spLocks noGrp="1"/>
          </p:cNvSpPr>
          <p:nvPr>
            <p:ph type="title"/>
          </p:nvPr>
        </p:nvSpPr>
        <p:spPr>
          <a:xfrm>
            <a:off x="838200" y="286543"/>
            <a:ext cx="8210550" cy="1325563"/>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477FDE8A-E54F-43F1-9420-EA2A86559B34}"/>
              </a:ext>
            </a:extLst>
          </p:cNvPr>
          <p:cNvSpPr>
            <a:spLocks noGrp="1"/>
          </p:cNvSpPr>
          <p:nvPr>
            <p:ph idx="1"/>
          </p:nvPr>
        </p:nvSpPr>
        <p:spPr>
          <a:xfrm>
            <a:off x="838200" y="2095500"/>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C0B01860-EFCE-48BB-9F03-F108D6BC07AE}"/>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6F67B498-0ACF-4524-A24D-74FFD028F65E}"/>
              </a:ext>
            </a:extLst>
          </p:cNvPr>
          <p:cNvSpPr>
            <a:spLocks noGrp="1"/>
          </p:cNvSpPr>
          <p:nvPr>
            <p:ph type="ftr" sz="quarter" idx="11"/>
          </p:nvPr>
        </p:nvSpPr>
        <p:spPr/>
        <p:txBody>
          <a:bodyPr/>
          <a:lstStyle/>
          <a:p>
            <a:r>
              <a:rPr lang="en-GB" dirty="0"/>
              <a:t>CDA Herts AGM 2021</a:t>
            </a:r>
          </a:p>
        </p:txBody>
      </p:sp>
      <p:sp>
        <p:nvSpPr>
          <p:cNvPr id="6" name="Slide Number Placeholder 5">
            <a:extLst>
              <a:ext uri="{FF2B5EF4-FFF2-40B4-BE49-F238E27FC236}">
                <a16:creationId xmlns:a16="http://schemas.microsoft.com/office/drawing/2014/main" id="{9EF4EF1B-F6BE-4251-93EF-5C9461589D09}"/>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3851756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F6852-DE1C-481D-BD20-006276FD2B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4C1BFCF-FF1D-4C9D-AF26-5B2B77FDDB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3B1493F-B663-4B03-9E96-0A9D3CD65A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D9E714-129E-42B9-BE8A-47AD970F7CE3}"/>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6" name="Footer Placeholder 5">
            <a:extLst>
              <a:ext uri="{FF2B5EF4-FFF2-40B4-BE49-F238E27FC236}">
                <a16:creationId xmlns:a16="http://schemas.microsoft.com/office/drawing/2014/main" id="{56723683-FC62-4BE0-AE64-7EC3751D3D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EE4A6-D339-4A24-BAB1-D74FB194DD10}"/>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810300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6387A-8452-4FC0-89FA-3455316D58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4F63FC6-AF9A-405A-B971-61A487E818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41A524E-E9C4-4ECE-A969-A6E1E5EA78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59C6F3-D0C1-4D6D-B393-EBDF22ACCA33}"/>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6" name="Footer Placeholder 5">
            <a:extLst>
              <a:ext uri="{FF2B5EF4-FFF2-40B4-BE49-F238E27FC236}">
                <a16:creationId xmlns:a16="http://schemas.microsoft.com/office/drawing/2014/main" id="{99E1C03D-9CC8-496D-BF1E-BAEAAB6235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4818BD-53A8-4CC5-A5DB-C6EF2460F323}"/>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3001864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9BC87-68F4-4850-971F-154626E79F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F783C3-B085-4C80-9F68-E3A99B19AD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2A2ED1-9F25-4F0B-8928-3669E9F5D896}"/>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CB731A72-4415-4D9C-9B42-80D85E1509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CCAB88-C29C-467B-8203-3BD4BBF25592}"/>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5145264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C5CCB9-5A0B-4109-9EB2-CDF4D59ABF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E811971-AB20-4880-93B6-6AA1065564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7276DD-FAAD-43B5-813C-68CF3261EBCA}"/>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9CD70D62-4C6B-4C9C-BF78-6B1FE831C8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846BFC-E1C8-4747-82AF-5746A908CD49}"/>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8003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7ED6C-D871-4893-A740-21A152FF6B28}"/>
              </a:ext>
            </a:extLst>
          </p:cNvPr>
          <p:cNvSpPr>
            <a:spLocks noGrp="1"/>
          </p:cNvSpPr>
          <p:nvPr>
            <p:ph type="title"/>
          </p:nvPr>
        </p:nvSpPr>
        <p:spPr>
          <a:xfrm>
            <a:off x="2981325" y="365125"/>
            <a:ext cx="8372474" cy="1325563"/>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477FDE8A-E54F-43F1-9420-EA2A86559B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C0B01860-EFCE-48BB-9F03-F108D6BC07AE}"/>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6F67B498-0ACF-4524-A24D-74FFD028F65E}"/>
              </a:ext>
            </a:extLst>
          </p:cNvPr>
          <p:cNvSpPr>
            <a:spLocks noGrp="1"/>
          </p:cNvSpPr>
          <p:nvPr>
            <p:ph type="ftr" sz="quarter" idx="11"/>
          </p:nvPr>
        </p:nvSpPr>
        <p:spPr/>
        <p:txBody>
          <a:bodyPr/>
          <a:lstStyle/>
          <a:p>
            <a:r>
              <a:rPr lang="en-GB" dirty="0"/>
              <a:t>CDA Herts AGM 2021</a:t>
            </a:r>
          </a:p>
        </p:txBody>
      </p:sp>
      <p:sp>
        <p:nvSpPr>
          <p:cNvPr id="6" name="Slide Number Placeholder 5">
            <a:extLst>
              <a:ext uri="{FF2B5EF4-FFF2-40B4-BE49-F238E27FC236}">
                <a16:creationId xmlns:a16="http://schemas.microsoft.com/office/drawing/2014/main" id="{9EF4EF1B-F6BE-4251-93EF-5C9461589D09}"/>
              </a:ext>
            </a:extLst>
          </p:cNvPr>
          <p:cNvSpPr>
            <a:spLocks noGrp="1"/>
          </p:cNvSpPr>
          <p:nvPr>
            <p:ph type="sldNum" sz="quarter" idx="12"/>
          </p:nvPr>
        </p:nvSpPr>
        <p:spPr/>
        <p:txBody>
          <a:bodyPr/>
          <a:lstStyle/>
          <a:p>
            <a:fld id="{3274C374-8C27-4304-8BCB-C18A4652024C}" type="slidenum">
              <a:rPr lang="en-GB" smtClean="0"/>
              <a:t>‹#›</a:t>
            </a:fld>
            <a:endParaRPr lang="en-GB"/>
          </a:p>
        </p:txBody>
      </p:sp>
      <p:pic>
        <p:nvPicPr>
          <p:cNvPr id="8" name="Picture 7" descr="Logo&#10;&#10;Description automatically generated">
            <a:extLst>
              <a:ext uri="{FF2B5EF4-FFF2-40B4-BE49-F238E27FC236}">
                <a16:creationId xmlns:a16="http://schemas.microsoft.com/office/drawing/2014/main" id="{31C73473-3ADA-4FEA-AA8F-B77CEC4A4F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2892865" cy="1376363"/>
          </a:xfrm>
          <a:prstGeom prst="rect">
            <a:avLst/>
          </a:prstGeom>
        </p:spPr>
      </p:pic>
    </p:spTree>
    <p:extLst>
      <p:ext uri="{BB962C8B-B14F-4D97-AF65-F5344CB8AC3E}">
        <p14:creationId xmlns:p14="http://schemas.microsoft.com/office/powerpoint/2010/main" val="399078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346E-33EE-4B6F-A30B-FB344EEC66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719B3E7-781C-4D3B-886F-A469731BD9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518C81-5336-4767-B64A-72531400615E}"/>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B1903AF7-810A-44C2-8BB6-9DDD03FB25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7823F3-DB38-4CB2-994E-036A28C85B89}"/>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76686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A7674-8839-448C-BD2D-E298497408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0D3E04-A85B-42EA-8755-2BB09604C5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E24313E-FEB4-47A5-BD0D-B40602066F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566E7C4-4A9A-4579-9FAD-D6F47F060D69}"/>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6" name="Footer Placeholder 5">
            <a:extLst>
              <a:ext uri="{FF2B5EF4-FFF2-40B4-BE49-F238E27FC236}">
                <a16:creationId xmlns:a16="http://schemas.microsoft.com/office/drawing/2014/main" id="{1ED4E5BE-E5D3-40C6-8301-55E9409FFD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6F0FE0-A2BE-4489-A725-C9290261B838}"/>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4289075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DB3AA-D5B2-4913-A49B-BF0CEBF81D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454C04-91FB-43B3-A1CC-67AA76C34B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AFCFCC-C499-4E35-BEE5-BD44209214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C2EC81D-3373-4591-8680-51CB5E9A4B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188DE3-7A24-49D0-909C-454DCA8498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5971F13-DC14-4E12-96FE-19107B6A4685}"/>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8" name="Footer Placeholder 7">
            <a:extLst>
              <a:ext uri="{FF2B5EF4-FFF2-40B4-BE49-F238E27FC236}">
                <a16:creationId xmlns:a16="http://schemas.microsoft.com/office/drawing/2014/main" id="{BAEEEB0D-C226-4BC6-A107-84BD9CF26F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EE66FC-DF6E-4679-B909-922146726CC3}"/>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1624132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D1F82-A0AF-470F-A88A-BC79383102D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F95558-9757-4240-B924-32D4C34BD946}"/>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4" name="Footer Placeholder 3">
            <a:extLst>
              <a:ext uri="{FF2B5EF4-FFF2-40B4-BE49-F238E27FC236}">
                <a16:creationId xmlns:a16="http://schemas.microsoft.com/office/drawing/2014/main" id="{271D3B17-74BE-4E37-A579-80439183C86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A51C35-5BAA-4657-B5B3-5A52D9200585}"/>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104517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A8706C-AC34-48E0-B45A-D566E7F3D399}"/>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3" name="Footer Placeholder 2">
            <a:extLst>
              <a:ext uri="{FF2B5EF4-FFF2-40B4-BE49-F238E27FC236}">
                <a16:creationId xmlns:a16="http://schemas.microsoft.com/office/drawing/2014/main" id="{1F219FA7-DB7B-40F7-BAB7-0E59F17858F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59B797B-BDC3-4771-855D-41B4830D634E}"/>
              </a:ext>
            </a:extLst>
          </p:cNvPr>
          <p:cNvSpPr>
            <a:spLocks noGrp="1"/>
          </p:cNvSpPr>
          <p:nvPr>
            <p:ph type="sldNum" sz="quarter" idx="12"/>
          </p:nvPr>
        </p:nvSpPr>
        <p:spPr/>
        <p:txBody>
          <a:bodyPr/>
          <a:lstStyle/>
          <a:p>
            <a:fld id="{3274C374-8C27-4304-8BCB-C18A4652024C}" type="slidenum">
              <a:rPr lang="en-GB" smtClean="0"/>
              <a:t>‹#›</a:t>
            </a:fld>
            <a:endParaRPr lang="en-GB"/>
          </a:p>
        </p:txBody>
      </p:sp>
      <p:pic>
        <p:nvPicPr>
          <p:cNvPr id="6" name="Picture 5" descr="Logo&#10;&#10;Description automatically generated">
            <a:extLst>
              <a:ext uri="{FF2B5EF4-FFF2-40B4-BE49-F238E27FC236}">
                <a16:creationId xmlns:a16="http://schemas.microsoft.com/office/drawing/2014/main" id="{AD25A46B-0FBB-4748-B0C3-4E08824CD5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250" y="0"/>
            <a:ext cx="2752725" cy="1309688"/>
          </a:xfrm>
          <a:prstGeom prst="rect">
            <a:avLst/>
          </a:prstGeom>
        </p:spPr>
      </p:pic>
    </p:spTree>
    <p:extLst>
      <p:ext uri="{BB962C8B-B14F-4D97-AF65-F5344CB8AC3E}">
        <p14:creationId xmlns:p14="http://schemas.microsoft.com/office/powerpoint/2010/main" val="2416159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B896C-BD46-4C64-8ED7-5FDF518240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55D63D-F42E-413D-8895-0B3A6149C5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E38CF7-FB18-4DC0-B8E1-03F390033C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35AB2A-C228-46F5-9E8E-B9D785055727}"/>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6" name="Footer Placeholder 5">
            <a:extLst>
              <a:ext uri="{FF2B5EF4-FFF2-40B4-BE49-F238E27FC236}">
                <a16:creationId xmlns:a16="http://schemas.microsoft.com/office/drawing/2014/main" id="{2B649A2E-CC7C-4E05-96C5-187EB96FE6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51831B-9AF7-4320-A024-339E35505913}"/>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2150777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15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23F070-CBD5-4250-A518-D84FDC9E3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3ED547-8380-4DC2-94AB-D3E5B27503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25F134-6DA9-41C3-B00F-746E6DD8FF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65DBF3BB-3330-4E9D-B91F-50CE5A363F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BD6BAE2-61CF-4974-9E5D-E8057656B4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4C374-8C27-4304-8BCB-C18A4652024C}" type="slidenum">
              <a:rPr lang="en-GB" smtClean="0"/>
              <a:t>‹#›</a:t>
            </a:fld>
            <a:endParaRPr lang="en-GB"/>
          </a:p>
        </p:txBody>
      </p:sp>
    </p:spTree>
    <p:extLst>
      <p:ext uri="{BB962C8B-B14F-4D97-AF65-F5344CB8AC3E}">
        <p14:creationId xmlns:p14="http://schemas.microsoft.com/office/powerpoint/2010/main" val="3444587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15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BA3316-F512-42BB-B9A2-2B839D3B80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1A8224-76AC-469F-9A54-4F2321637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8BC0D5-787D-4BB3-867D-1026C0EB1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0834B185-8CFD-4CEF-BC56-A9792FA50E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87DFF2F-D2D6-43A7-889A-A286A6448D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13F85D-6FD4-4759-A259-FE4AF9CD4426}" type="slidenum">
              <a:rPr lang="en-GB" smtClean="0"/>
              <a:t>‹#›</a:t>
            </a:fld>
            <a:endParaRPr lang="en-GB"/>
          </a:p>
        </p:txBody>
      </p:sp>
    </p:spTree>
    <p:extLst>
      <p:ext uri="{BB962C8B-B14F-4D97-AF65-F5344CB8AC3E}">
        <p14:creationId xmlns:p14="http://schemas.microsoft.com/office/powerpoint/2010/main" val="475315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youtu.be/ZqzGM8nUsD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youtu.be/ZqzGM8nUsDo" TargetMode="Externa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ico.org.uk/for-organisations/report-a-breach/" TargetMode="External"/><Relationship Id="rId3" Type="http://schemas.openxmlformats.org/officeDocument/2006/relationships/hyperlink" Target="https://ico.org.uk/for-organisations/guide-to-data-protection/guide-to-the-general-data-protection-regulation-gdpr/individual-rights/right-of-access/" TargetMode="External"/><Relationship Id="rId7" Type="http://schemas.openxmlformats.org/officeDocument/2006/relationships/hyperlink" Target="https://ico.org.uk/for-organisations/sme-web-hub/whats-new/blogs/installing-cctv-things-you-need-to-do-first/" TargetMode="External"/><Relationship Id="rId2" Type="http://schemas.openxmlformats.org/officeDocument/2006/relationships/hyperlink" Target="https://trustadvice.org.uk/" TargetMode="External"/><Relationship Id="rId1" Type="http://schemas.openxmlformats.org/officeDocument/2006/relationships/slideLayout" Target="../slideLayouts/slideLayout2.xml"/><Relationship Id="rId6" Type="http://schemas.openxmlformats.org/officeDocument/2006/relationships/hyperlink" Target="https://ico.org.uk/media/for-organisations/think-privacy/2586/ico-think-privacy-toolkit-charities.pdf" TargetMode="External"/><Relationship Id="rId5" Type="http://schemas.openxmlformats.org/officeDocument/2006/relationships/hyperlink" Target="https://ico.org.uk/for-organisations/sme-web-hub/checklists/data-protection-self-assessment/cctv-checklist/" TargetMode="External"/><Relationship Id="rId10" Type="http://schemas.openxmlformats.org/officeDocument/2006/relationships/hyperlink" Target="https://www.cdaherts.org.uk/privacy-statement/" TargetMode="External"/><Relationship Id="rId4" Type="http://schemas.openxmlformats.org/officeDocument/2006/relationships/hyperlink" Target="https://ico.org.uk/for-organisations/guide-to-data-protection/guide-to-the-general-data-protection-regulation-gdpr/controllers-and-processors/what-are-controllers-and-processors/" TargetMode="External"/><Relationship Id="rId9" Type="http://schemas.openxmlformats.org/officeDocument/2006/relationships/hyperlink" Target="https://ico.org.uk/for-organisations/data-protection-fee/self-assessment/"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GDPR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725084"/>
          </a:xfrm>
        </p:spPr>
        <p:txBody>
          <a:bodyPr>
            <a:normAutofit fontScale="62500" lnSpcReduction="20000"/>
          </a:bodyPr>
          <a:lstStyle/>
          <a:p>
            <a:pPr marL="0" indent="0">
              <a:buNone/>
            </a:pPr>
            <a:r>
              <a:rPr lang="en-GB" sz="3400" b="1" dirty="0"/>
              <a:t>Aim</a:t>
            </a:r>
            <a:r>
              <a:rPr lang="en-GB" sz="3400" dirty="0"/>
              <a:t>:</a:t>
            </a:r>
            <a:r>
              <a:rPr lang="en-GB" sz="2800" dirty="0"/>
              <a:t> </a:t>
            </a:r>
          </a:p>
          <a:p>
            <a:pPr marL="0" indent="0">
              <a:buNone/>
            </a:pPr>
            <a:r>
              <a:rPr lang="en-GB" sz="2800" dirty="0"/>
              <a:t>To inform, and increase the understanding of, Village Hall and Community Building Committees and Managers as to their Responsibilities for Safeguarding.  </a:t>
            </a:r>
          </a:p>
          <a:p>
            <a:pPr marL="0" indent="0">
              <a:buNone/>
            </a:pPr>
            <a:r>
              <a:rPr lang="en-GB" sz="2800" dirty="0"/>
              <a:t>Village Hall Trustees and Committee Members are the same thing </a:t>
            </a:r>
            <a:r>
              <a:rPr lang="en-GB" dirty="0"/>
              <a:t>in this context.  The term Village Halls is used to refer to all community buildings.</a:t>
            </a:r>
            <a:endParaRPr lang="en-GB" sz="2800" dirty="0"/>
          </a:p>
          <a:p>
            <a:pPr marL="0" indent="0">
              <a:buNone/>
            </a:pPr>
            <a:endParaRPr lang="en-GB" sz="1600" b="1" dirty="0"/>
          </a:p>
          <a:p>
            <a:pPr marL="0" indent="0">
              <a:buNone/>
            </a:pPr>
            <a:r>
              <a:rPr lang="en-GB" sz="2800" b="1" dirty="0"/>
              <a:t>Content</a:t>
            </a:r>
            <a:r>
              <a:rPr lang="en-GB" sz="2800" dirty="0"/>
              <a:t>:</a:t>
            </a:r>
          </a:p>
          <a:p>
            <a:pPr marL="0" indent="0">
              <a:buNone/>
            </a:pPr>
            <a:r>
              <a:rPr lang="en-GB" dirty="0"/>
              <a:t>Data Protection Law</a:t>
            </a:r>
          </a:p>
          <a:p>
            <a:pPr marL="0" indent="0">
              <a:buNone/>
            </a:pPr>
            <a:r>
              <a:rPr lang="en-GB" dirty="0"/>
              <a:t>Data Protection Principles</a:t>
            </a:r>
          </a:p>
          <a:p>
            <a:pPr marL="0" indent="0">
              <a:buNone/>
            </a:pPr>
            <a:r>
              <a:rPr lang="en-GB" dirty="0"/>
              <a:t>Personal Data</a:t>
            </a:r>
          </a:p>
          <a:p>
            <a:pPr marL="0" indent="0">
              <a:buNone/>
            </a:pPr>
            <a:r>
              <a:rPr lang="en-GB" dirty="0"/>
              <a:t>Compliance</a:t>
            </a:r>
          </a:p>
          <a:p>
            <a:pPr marL="0" indent="0">
              <a:buNone/>
            </a:pPr>
            <a:r>
              <a:rPr lang="en-GB" dirty="0"/>
              <a:t>Actions</a:t>
            </a:r>
          </a:p>
          <a:p>
            <a:pPr marL="0" indent="0">
              <a:buNone/>
            </a:pPr>
            <a:r>
              <a:rPr lang="en-GB" dirty="0"/>
              <a:t>Privacy Notice</a:t>
            </a:r>
          </a:p>
          <a:p>
            <a:pPr marL="0" indent="0">
              <a:buNone/>
            </a:pPr>
            <a:r>
              <a:rPr lang="en-GB" dirty="0"/>
              <a:t>CCTV &amp; Photographs</a:t>
            </a:r>
          </a:p>
          <a:p>
            <a:pPr marL="0" indent="0">
              <a:buNone/>
            </a:pPr>
            <a:r>
              <a:rPr lang="en-GB" dirty="0"/>
              <a:t>Resources</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423206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fontScale="92500" lnSpcReduction="20000"/>
          </a:bodyPr>
          <a:lstStyle/>
          <a:p>
            <a:pPr marL="0" indent="0">
              <a:lnSpc>
                <a:spcPct val="107000"/>
              </a:lnSpc>
              <a:spcAft>
                <a:spcPts val="800"/>
              </a:spcAft>
              <a:buNone/>
            </a:pPr>
            <a:r>
              <a:rPr lang="en-GB" sz="3100" b="1" dirty="0">
                <a:effectLst/>
                <a:latin typeface="Calibri" panose="020F0502020204030204" pitchFamily="34" charset="0"/>
                <a:ea typeface="Calibri" panose="020F0502020204030204" pitchFamily="34" charset="0"/>
                <a:cs typeface="Times New Roman" panose="02020603050405020304" pitchFamily="18" charset="0"/>
              </a:rPr>
              <a:t>Next Steps - 8 Action Points</a:t>
            </a:r>
            <a:endParaRPr lang="en-GB" sz="3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000" b="1" dirty="0">
                <a:effectLst/>
                <a:latin typeface="Calibri" panose="020F0502020204030204" pitchFamily="34" charset="0"/>
                <a:ea typeface="Calibri" panose="020F0502020204030204" pitchFamily="34" charset="0"/>
                <a:cs typeface="Times New Roman" panose="02020603050405020304" pitchFamily="18" charset="0"/>
              </a:rPr>
              <a:t>Action Point 1</a:t>
            </a:r>
            <a:r>
              <a:rPr lang="en-GB" sz="2000" dirty="0">
                <a:effectLst/>
                <a:latin typeface="Calibri" panose="020F0502020204030204" pitchFamily="34" charset="0"/>
                <a:ea typeface="Calibri" panose="020F0502020204030204" pitchFamily="34" charset="0"/>
                <a:cs typeface="Times New Roman" panose="02020603050405020304" pitchFamily="18" charset="0"/>
              </a:rPr>
              <a:t>: Insist on password protection for all devices and on internet and malware security. </a:t>
            </a:r>
          </a:p>
          <a:p>
            <a:pPr marL="0" indent="0">
              <a:lnSpc>
                <a:spcPct val="107000"/>
              </a:lnSpc>
              <a:spcAft>
                <a:spcPts val="800"/>
              </a:spcAft>
              <a:buNone/>
            </a:pPr>
            <a:r>
              <a:rPr lang="en-GB" sz="2000" b="1" dirty="0">
                <a:effectLst/>
                <a:latin typeface="Calibri" panose="020F0502020204030204" pitchFamily="34" charset="0"/>
                <a:ea typeface="Calibri" panose="020F0502020204030204" pitchFamily="34" charset="0"/>
                <a:cs typeface="Times New Roman" panose="02020603050405020304" pitchFamily="18" charset="0"/>
              </a:rPr>
              <a:t>Action Point 2</a:t>
            </a:r>
            <a:r>
              <a:rPr lang="en-GB" sz="2000" dirty="0">
                <a:effectLst/>
                <a:latin typeface="Calibri" panose="020F0502020204030204" pitchFamily="34" charset="0"/>
                <a:ea typeface="Calibri" panose="020F0502020204030204" pitchFamily="34" charset="0"/>
                <a:cs typeface="Times New Roman" panose="02020603050405020304" pitchFamily="18" charset="0"/>
              </a:rPr>
              <a:t>: Consider good practice arrangements. For example: </a:t>
            </a:r>
          </a:p>
          <a:p>
            <a:pPr marL="0" indent="0">
              <a:lnSpc>
                <a:spcPct val="107000"/>
              </a:lnSpc>
              <a:spcAft>
                <a:spcPts val="800"/>
              </a:spcAft>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 Keeping village hall correspondence separate through the use of a village hall email address such </a:t>
            </a:r>
            <a:r>
              <a:rPr lang="en-GB" sz="2000">
                <a:effectLst/>
                <a:latin typeface="Calibri" panose="020F0502020204030204" pitchFamily="34" charset="0"/>
                <a:ea typeface="Calibri" panose="020F0502020204030204" pitchFamily="34" charset="0"/>
                <a:cs typeface="Times New Roman" panose="02020603050405020304" pitchFamily="18" charset="0"/>
              </a:rPr>
              <a:t>as chair@</a:t>
            </a:r>
            <a:r>
              <a:rPr lang="en-GB" sz="2000" dirty="0">
                <a:effectLst/>
                <a:latin typeface="Calibri" panose="020F0502020204030204" pitchFamily="34" charset="0"/>
                <a:ea typeface="Calibri" panose="020F0502020204030204" pitchFamily="34" charset="0"/>
                <a:cs typeface="Times New Roman" panose="02020603050405020304" pitchFamily="18" charset="0"/>
              </a:rPr>
              <a:t>anywherevillagehall.co.uk. </a:t>
            </a:r>
          </a:p>
          <a:p>
            <a:pPr marL="0" indent="0">
              <a:lnSpc>
                <a:spcPct val="107000"/>
              </a:lnSpc>
              <a:spcAft>
                <a:spcPts val="800"/>
              </a:spcAft>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 Encourage everyone to use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bcc</a:t>
            </a:r>
            <a:r>
              <a:rPr lang="en-GB" sz="2000" dirty="0">
                <a:effectLst/>
                <a:latin typeface="Calibri" panose="020F0502020204030204" pitchFamily="34" charset="0"/>
                <a:ea typeface="Calibri" panose="020F0502020204030204" pitchFamily="34" charset="0"/>
                <a:cs typeface="Times New Roman" panose="02020603050405020304" pitchFamily="18" charset="0"/>
              </a:rPr>
              <a:t> instead of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cc</a:t>
            </a:r>
            <a:r>
              <a:rPr lang="en-GB" sz="2000" dirty="0">
                <a:effectLst/>
                <a:latin typeface="Calibri" panose="020F0502020204030204" pitchFamily="34" charset="0"/>
                <a:ea typeface="Calibri" panose="020F0502020204030204" pitchFamily="34" charset="0"/>
                <a:cs typeface="Times New Roman" panose="02020603050405020304" pitchFamily="18" charset="0"/>
              </a:rPr>
              <a:t> if they need to copy an Email wider than to the trustees and employees</a:t>
            </a:r>
          </a:p>
          <a:p>
            <a:pPr marL="0" indent="0">
              <a:lnSpc>
                <a:spcPct val="107000"/>
              </a:lnSpc>
              <a:spcAft>
                <a:spcPts val="800"/>
              </a:spcAft>
              <a:buNone/>
            </a:pPr>
            <a:r>
              <a:rPr lang="en-GB" sz="2000" b="1" dirty="0">
                <a:effectLst/>
                <a:latin typeface="Calibri" panose="020F0502020204030204" pitchFamily="34" charset="0"/>
                <a:ea typeface="Calibri" panose="020F0502020204030204" pitchFamily="34" charset="0"/>
                <a:cs typeface="Times New Roman" panose="02020603050405020304" pitchFamily="18" charset="0"/>
              </a:rPr>
              <a:t>Action Point 3</a:t>
            </a:r>
            <a:r>
              <a:rPr lang="en-GB" sz="2000" dirty="0">
                <a:effectLst/>
                <a:latin typeface="Calibri" panose="020F0502020204030204" pitchFamily="34" charset="0"/>
                <a:ea typeface="Calibri" panose="020F0502020204030204" pitchFamily="34" charset="0"/>
                <a:cs typeface="Times New Roman" panose="02020603050405020304" pitchFamily="18" charset="0"/>
              </a:rPr>
              <a:t>: Provide the 8 Data Protection principles to all the Hall Committee and go through them at a meeting. </a:t>
            </a:r>
          </a:p>
          <a:p>
            <a:pPr marL="0" indent="0">
              <a:lnSpc>
                <a:spcPct val="107000"/>
              </a:lnSpc>
              <a:spcAft>
                <a:spcPts val="800"/>
              </a:spcAft>
              <a:buNone/>
            </a:pPr>
            <a:r>
              <a:rPr lang="en-GB" sz="2000" b="1" dirty="0">
                <a:effectLst/>
                <a:latin typeface="Calibri" panose="020F0502020204030204" pitchFamily="34" charset="0"/>
                <a:ea typeface="Calibri" panose="020F0502020204030204" pitchFamily="34" charset="0"/>
                <a:cs typeface="Times New Roman" panose="02020603050405020304" pitchFamily="18" charset="0"/>
              </a:rPr>
              <a:t>Action Point 4</a:t>
            </a:r>
            <a:r>
              <a:rPr lang="en-GB" sz="2000" dirty="0">
                <a:effectLst/>
                <a:latin typeface="Calibri" panose="020F0502020204030204" pitchFamily="34" charset="0"/>
                <a:ea typeface="Calibri" panose="020F0502020204030204" pitchFamily="34" charset="0"/>
                <a:cs typeface="Times New Roman" panose="02020603050405020304" pitchFamily="18" charset="0"/>
              </a:rPr>
              <a:t>: Prepare (or review) the Hall’s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Privacy Notice </a:t>
            </a:r>
            <a:r>
              <a:rPr lang="en-GB" sz="2000" dirty="0">
                <a:effectLst/>
                <a:latin typeface="Calibri" panose="020F0502020204030204" pitchFamily="34" charset="0"/>
                <a:ea typeface="Calibri" panose="020F0502020204030204" pitchFamily="34" charset="0"/>
                <a:cs typeface="Times New Roman" panose="02020603050405020304" pitchFamily="18" charset="0"/>
              </a:rPr>
              <a:t>and a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Consent Form</a:t>
            </a: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5269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01810" y="1890402"/>
            <a:ext cx="10515600" cy="4419255"/>
          </a:xfrm>
        </p:spPr>
        <p:txBody>
          <a:bodyPr>
            <a:normAutofit/>
          </a:bodyPr>
          <a:lstStyle/>
          <a:p>
            <a:pPr marL="0" indent="0">
              <a:lnSpc>
                <a:spcPct val="107000"/>
              </a:lnSpc>
              <a:spcAft>
                <a:spcPts val="800"/>
              </a:spcAft>
              <a:buNone/>
            </a:pPr>
            <a:r>
              <a:rPr lang="en-GB" sz="3100" b="1" dirty="0">
                <a:effectLst/>
                <a:latin typeface="Calibri" panose="020F0502020204030204" pitchFamily="34" charset="0"/>
                <a:ea typeface="Calibri" panose="020F0502020204030204" pitchFamily="34" charset="0"/>
                <a:cs typeface="Times New Roman" panose="02020603050405020304" pitchFamily="18" charset="0"/>
              </a:rPr>
              <a:t>Next Steps - 8 Action Points cont.</a:t>
            </a:r>
            <a:endParaRPr lang="en-GB" sz="3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Action Point 5</a:t>
            </a:r>
            <a:r>
              <a:rPr lang="en-GB" sz="1800" dirty="0">
                <a:effectLst/>
                <a:latin typeface="Calibri" panose="020F0502020204030204" pitchFamily="34" charset="0"/>
                <a:ea typeface="Calibri" panose="020F0502020204030204" pitchFamily="34" charset="0"/>
                <a:cs typeface="Times New Roman" panose="02020603050405020304" pitchFamily="18" charset="0"/>
              </a:rPr>
              <a:t>: Prepare Policies and Procedures. Consider adopting a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Complaints </a:t>
            </a:r>
            <a:r>
              <a:rPr lang="en-GB" sz="1800" b="1" dirty="0">
                <a:latin typeface="Calibri" panose="020F0502020204030204" pitchFamily="34" charset="0"/>
                <a:ea typeface="Calibri" panose="020F0502020204030204" pitchFamily="34" charset="0"/>
                <a:cs typeface="Times New Roman" panose="02020603050405020304" pitchFamily="18" charset="0"/>
              </a:rPr>
              <a:t>P</a:t>
            </a:r>
            <a:r>
              <a:rPr lang="en-GB" sz="1800" b="1" dirty="0">
                <a:effectLst/>
                <a:latin typeface="Calibri" panose="020F0502020204030204" pitchFamily="34" charset="0"/>
                <a:ea typeface="Calibri" panose="020F0502020204030204" pitchFamily="34" charset="0"/>
                <a:cs typeface="Times New Roman" panose="02020603050405020304" pitchFamily="18" charset="0"/>
              </a:rPr>
              <a:t>olicy (VHIS 4 App D)</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Action Point 6</a:t>
            </a:r>
            <a:r>
              <a:rPr lang="en-GB" sz="1800" dirty="0">
                <a:effectLst/>
                <a:latin typeface="Calibri" panose="020F0502020204030204" pitchFamily="34" charset="0"/>
                <a:ea typeface="Calibri" panose="020F0502020204030204" pitchFamily="34" charset="0"/>
                <a:cs typeface="Times New Roman" panose="02020603050405020304" pitchFamily="18" charset="0"/>
              </a:rPr>
              <a:t>: Review your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Data Protection policies and procedures (VHIS 4 App C) </a:t>
            </a:r>
            <a:r>
              <a:rPr lang="en-GB" sz="1800" dirty="0">
                <a:effectLst/>
                <a:latin typeface="Calibri" panose="020F0502020204030204" pitchFamily="34" charset="0"/>
                <a:ea typeface="Calibri" panose="020F0502020204030204" pitchFamily="34" charset="0"/>
                <a:cs typeface="Times New Roman" panose="02020603050405020304" pitchFamily="18" charset="0"/>
              </a:rPr>
              <a:t>regularly. Adopting some simple policies and procedures will make it easier to communicate what you expect of all your trustees, employees, volunteers and contractors working for you. </a:t>
            </a:r>
          </a:p>
          <a:p>
            <a:pPr marL="0" indent="0">
              <a:lnSpc>
                <a:spcPct val="107000"/>
              </a:lnSpc>
              <a:spcAft>
                <a:spcPts val="800"/>
              </a:spcAft>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Action Point 7</a:t>
            </a:r>
            <a:r>
              <a:rPr lang="en-GB" sz="1800" dirty="0">
                <a:effectLst/>
                <a:latin typeface="Calibri" panose="020F0502020204030204" pitchFamily="34" charset="0"/>
                <a:ea typeface="Calibri" panose="020F0502020204030204" pitchFamily="34" charset="0"/>
                <a:cs typeface="Times New Roman" panose="02020603050405020304" pitchFamily="18" charset="0"/>
              </a:rPr>
              <a:t>: Review your agreements with external service providers to ensure they undertake to be GDPR compliant e.g. online booking software, payroll provider.</a:t>
            </a:r>
          </a:p>
          <a:p>
            <a:pPr marL="0" indent="0">
              <a:lnSpc>
                <a:spcPct val="107000"/>
              </a:lnSpc>
              <a:spcAft>
                <a:spcPts val="800"/>
              </a:spcAft>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Action Point 8</a:t>
            </a:r>
            <a:r>
              <a:rPr lang="en-GB" sz="1800" dirty="0">
                <a:effectLst/>
                <a:latin typeface="Calibri" panose="020F0502020204030204" pitchFamily="34" charset="0"/>
                <a:ea typeface="Calibri" panose="020F0502020204030204" pitchFamily="34" charset="0"/>
                <a:cs typeface="Times New Roman" panose="02020603050405020304" pitchFamily="18" charset="0"/>
              </a:rPr>
              <a:t>: Look at the Information Commissioner’s Office (ICO) website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Self Assessment Checklists </a:t>
            </a:r>
            <a:r>
              <a:rPr lang="en-GB" sz="1800" dirty="0">
                <a:effectLst/>
                <a:latin typeface="Calibri" panose="020F0502020204030204" pitchFamily="34" charset="0"/>
                <a:ea typeface="Calibri" panose="020F0502020204030204" pitchFamily="34" charset="0"/>
                <a:cs typeface="Times New Roman" panose="02020603050405020304" pitchFamily="18" charset="0"/>
              </a:rPr>
              <a:t>for small organisations to see if there is anything you have missed</a:t>
            </a:r>
          </a:p>
          <a:p>
            <a:pPr marL="0" indent="0">
              <a:buNone/>
            </a:pPr>
            <a:endParaRPr lang="en-GB" dirty="0"/>
          </a:p>
        </p:txBody>
      </p:sp>
    </p:spTree>
    <p:extLst>
      <p:ext uri="{BB962C8B-B14F-4D97-AF65-F5344CB8AC3E}">
        <p14:creationId xmlns:p14="http://schemas.microsoft.com/office/powerpoint/2010/main" val="1955393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a:t>
            </a:r>
            <a:r>
              <a:rPr lang="en-US" sz="4400" b="1" kern="1200" dirty="0">
                <a:solidFill>
                  <a:schemeClr val="tx1"/>
                </a:solidFill>
                <a:latin typeface="+mj-lt"/>
                <a:ea typeface="+mj-ea"/>
                <a:cs typeface="+mj-cs"/>
              </a:rPr>
              <a:t>Data Protection</a:t>
            </a:r>
            <a:r>
              <a:rPr lang="en-GB" b="1" dirty="0"/>
              <a:t>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a:bodyPr>
          <a:lstStyle/>
          <a:p>
            <a:pPr marL="0" indent="0">
              <a:buNone/>
            </a:pPr>
            <a:r>
              <a:rPr lang="en-GB" dirty="0"/>
              <a:t>Privacy Notice </a:t>
            </a:r>
          </a:p>
          <a:p>
            <a:pPr marL="0" indent="0" fontAlgn="base">
              <a:buNone/>
            </a:pPr>
            <a:r>
              <a:rPr lang="en-GB" dirty="0">
                <a:effectLst/>
                <a:latin typeface="Frutiger LT W01_65 Bold1475746"/>
              </a:rPr>
              <a:t>What is a Privacy Notice?</a:t>
            </a:r>
          </a:p>
          <a:p>
            <a:pPr fontAlgn="base"/>
            <a:r>
              <a:rPr lang="en-GB" sz="2200" dirty="0">
                <a:effectLst/>
              </a:rPr>
              <a:t>The UK GDPR requires that data controllers provide certain information to people whose information (personal data) they hold and use. A Privacy </a:t>
            </a:r>
            <a:r>
              <a:rPr lang="en-GB" sz="2200" dirty="0"/>
              <a:t>N</a:t>
            </a:r>
            <a:r>
              <a:rPr lang="en-GB" sz="2200" dirty="0">
                <a:effectLst/>
              </a:rPr>
              <a:t>otice is one way of providing this information. This is sometimes referred to as a fair processing notice.</a:t>
            </a:r>
          </a:p>
          <a:p>
            <a:pPr fontAlgn="base"/>
            <a:r>
              <a:rPr lang="en-GB" sz="2200" dirty="0">
                <a:effectLst/>
              </a:rPr>
              <a:t>A </a:t>
            </a:r>
            <a:r>
              <a:rPr lang="en-GB" sz="2200" dirty="0"/>
              <a:t>P</a:t>
            </a:r>
            <a:r>
              <a:rPr lang="en-GB" sz="2200" dirty="0">
                <a:effectLst/>
              </a:rPr>
              <a:t>rivacy Notice should identify who the </a:t>
            </a:r>
            <a:r>
              <a:rPr lang="en-GB" sz="2200" b="1" dirty="0">
                <a:effectLst/>
              </a:rPr>
              <a:t>Data Controller </a:t>
            </a:r>
            <a:r>
              <a:rPr lang="en-GB" sz="2200" dirty="0">
                <a:effectLst/>
              </a:rPr>
              <a:t>is, with contact details for its Data Protection Officer or responsible person. It should also explain the purposes for which personal data are collected and used, how the data are used and disclosed, how long it is kept, and the controller’s legal basis for processing.</a:t>
            </a:r>
          </a:p>
          <a:p>
            <a:pPr marL="0" indent="0">
              <a:buNone/>
            </a:pPr>
            <a:r>
              <a:rPr lang="en-GB" sz="2200" dirty="0"/>
              <a:t>Video link </a:t>
            </a:r>
            <a:r>
              <a:rPr lang="en-US" sz="2200" dirty="0">
                <a:hlinkClick r:id="rId2"/>
              </a:rPr>
              <a:t>https://youtu.be/ZqzGM8nUsDo</a:t>
            </a:r>
            <a:endParaRPr lang="en-US" sz="2200" dirty="0"/>
          </a:p>
          <a:p>
            <a:pPr marL="0" indent="0">
              <a:buNone/>
            </a:pPr>
            <a:endParaRPr lang="en-GB" dirty="0"/>
          </a:p>
        </p:txBody>
      </p:sp>
    </p:spTree>
    <p:extLst>
      <p:ext uri="{BB962C8B-B14F-4D97-AF65-F5344CB8AC3E}">
        <p14:creationId xmlns:p14="http://schemas.microsoft.com/office/powerpoint/2010/main" val="73909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3800" b="1" kern="1200" dirty="0">
                <a:solidFill>
                  <a:schemeClr val="tx1"/>
                </a:solidFill>
                <a:latin typeface="+mj-lt"/>
                <a:ea typeface="+mj-ea"/>
                <a:cs typeface="+mj-cs"/>
              </a:rPr>
              <a:t>Village Halls and Data Protection </a:t>
            </a:r>
          </a:p>
        </p:txBody>
      </p:sp>
      <p:sp>
        <p:nvSpPr>
          <p:cNvPr id="12"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type="body" sz="half" idx="2"/>
          </p:nvPr>
        </p:nvSpPr>
        <p:spPr>
          <a:xfrm>
            <a:off x="630936" y="2807208"/>
            <a:ext cx="3429000" cy="3410712"/>
          </a:xfrm>
        </p:spPr>
        <p:txBody>
          <a:bodyPr vert="horz" lIns="91440" tIns="45720" rIns="91440" bIns="45720" rtlCol="0" anchor="t">
            <a:normAutofit/>
          </a:bodyPr>
          <a:lstStyle/>
          <a:p>
            <a:pPr marL="0" indent="-228600">
              <a:buFont typeface="Arial" panose="020B0604020202020204" pitchFamily="34" charset="0"/>
              <a:buChar char="•"/>
            </a:pPr>
            <a:r>
              <a:rPr lang="en-US" sz="2200" dirty="0"/>
              <a:t>Privacy Notice Video</a:t>
            </a:r>
          </a:p>
          <a:p>
            <a:endParaRPr lang="en-US" sz="2200" dirty="0"/>
          </a:p>
        </p:txBody>
      </p:sp>
      <p:pic>
        <p:nvPicPr>
          <p:cNvPr id="3" name="Picture 2" descr="Graphical user interface, text, application&#10;&#10;Description automatically generated">
            <a:hlinkClick r:id="rId2"/>
            <a:extLst>
              <a:ext uri="{FF2B5EF4-FFF2-40B4-BE49-F238E27FC236}">
                <a16:creationId xmlns:a16="http://schemas.microsoft.com/office/drawing/2014/main" id="{ECD33EDD-ADE4-7A13-851A-5775288D81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4296" y="1495958"/>
            <a:ext cx="6903720" cy="3866083"/>
          </a:xfrm>
          <a:prstGeom prst="rect">
            <a:avLst/>
          </a:prstGeom>
          <a:noFill/>
        </p:spPr>
      </p:pic>
    </p:spTree>
    <p:extLst>
      <p:ext uri="{BB962C8B-B14F-4D97-AF65-F5344CB8AC3E}">
        <p14:creationId xmlns:p14="http://schemas.microsoft.com/office/powerpoint/2010/main" val="2993630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fontScale="92500" lnSpcReduction="20000"/>
          </a:bodyPr>
          <a:lstStyle/>
          <a:p>
            <a:pPr marL="0" indent="0">
              <a:lnSpc>
                <a:spcPct val="107000"/>
              </a:lnSpc>
              <a:spcAft>
                <a:spcPts val="800"/>
              </a:spcAft>
              <a:buNone/>
            </a:pPr>
            <a:r>
              <a:rPr lang="en-GB" sz="2400" b="1" dirty="0">
                <a:effectLst/>
                <a:latin typeface="Calibri" panose="020F0502020204030204" pitchFamily="34" charset="0"/>
                <a:ea typeface="Calibri" panose="020F0502020204030204" pitchFamily="34" charset="0"/>
                <a:cs typeface="Times New Roman" panose="02020603050405020304" pitchFamily="18" charset="0"/>
              </a:rPr>
              <a:t>CCTV</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Use of CCTV is covered both by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Data Protection legislation and by the Protection of Freedoms Act (POFA) and the Human Rights Act 1998 </a:t>
            </a:r>
            <a:r>
              <a:rPr lang="en-GB" sz="1800" dirty="0">
                <a:effectLst/>
                <a:latin typeface="Calibri" panose="020F0502020204030204" pitchFamily="34" charset="0"/>
                <a:ea typeface="Calibri" panose="020F0502020204030204" pitchFamily="34" charset="0"/>
                <a:cs typeface="Times New Roman" panose="02020603050405020304" pitchFamily="18" charset="0"/>
              </a:rPr>
              <a:t>and particular care is therefore required in the use, recording, storage and access to recorded material.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Separate procedures will be required. This is to ensure that the rights of individuals recorded by surveillance systems are protected and that the information can be used effectively for its intended purpose.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ICO have published “In the picture: A data protection code of practice for surveillance cameras and personal information”, which covers the data protection aspects.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 separate code issued under POFA covers issues such as operational requirements, technical standards and systems available.</a:t>
            </a:r>
          </a:p>
          <a:p>
            <a:pPr>
              <a:lnSpc>
                <a:spcPct val="107000"/>
              </a:lnSpc>
              <a:spcAft>
                <a:spcPts val="800"/>
              </a:spcAft>
            </a:pPr>
            <a:r>
              <a:rPr lang="en-GB" sz="1800" dirty="0">
                <a:latin typeface="Calibri" panose="020F0502020204030204" pitchFamily="34" charset="0"/>
                <a:ea typeface="Calibri" panose="020F0502020204030204" pitchFamily="34" charset="0"/>
                <a:cs typeface="Times New Roman" panose="02020603050405020304" pitchFamily="18" charset="0"/>
              </a:rPr>
              <a:t>Use of CCTV will require you to pay the ICO Fee £40 or £60 for small organisations. The use of Video Doorbells also requires a fee.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142232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a:bodyPr>
          <a:lstStyle/>
          <a:p>
            <a:pPr marL="0" indent="0">
              <a:lnSpc>
                <a:spcPct val="107000"/>
              </a:lnSpc>
              <a:spcAft>
                <a:spcPts val="800"/>
              </a:spcAft>
              <a:buNone/>
            </a:pPr>
            <a:r>
              <a:rPr lang="en-GB" b="1" dirty="0">
                <a:effectLst/>
                <a:latin typeface="Calibri" panose="020F0502020204030204" pitchFamily="34" charset="0"/>
                <a:ea typeface="Calibri" panose="020F0502020204030204" pitchFamily="34" charset="0"/>
                <a:cs typeface="Times New Roman" panose="02020603050405020304" pitchFamily="18" charset="0"/>
              </a:rPr>
              <a:t>Photographs</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While crowd photographs of events can be used for publicity purposes, it is important to be aware that some people could be put in danger if their location became known which becomes a Safeguarding issue. </a:t>
            </a:r>
          </a:p>
          <a:p>
            <a:pPr>
              <a:lnSpc>
                <a:spcPct val="107000"/>
              </a:lnSpc>
              <a:spcAft>
                <a:spcPts val="800"/>
              </a:spcAft>
            </a:pPr>
            <a:r>
              <a:rPr lang="en-GB" sz="1800" dirty="0">
                <a:latin typeface="Calibri" panose="020F0502020204030204" pitchFamily="34" charset="0"/>
                <a:ea typeface="Calibri" panose="020F0502020204030204" pitchFamily="34" charset="0"/>
                <a:cs typeface="Times New Roman" panose="02020603050405020304" pitchFamily="18" charset="0"/>
              </a:rPr>
              <a:t>Some people just do not like having their picture taken and publicised.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Best practice is to ask consent before taking </a:t>
            </a:r>
            <a:r>
              <a:rPr lang="en-GB" sz="1800" dirty="0">
                <a:latin typeface="Calibri" panose="020F0502020204030204" pitchFamily="34" charset="0"/>
                <a:ea typeface="Calibri" panose="020F0502020204030204" pitchFamily="34" charset="0"/>
                <a:cs typeface="Times New Roman" panose="02020603050405020304" pitchFamily="18" charset="0"/>
              </a:rPr>
              <a:t>and/</a:t>
            </a:r>
            <a:r>
              <a:rPr lang="en-GB" sz="1800" dirty="0" err="1">
                <a:latin typeface="Calibri" panose="020F0502020204030204" pitchFamily="34" charset="0"/>
                <a:ea typeface="Calibri" panose="020F0502020204030204" pitchFamily="34" charset="0"/>
                <a:cs typeface="Times New Roman" panose="02020603050405020304" pitchFamily="18" charset="0"/>
              </a:rPr>
              <a:t>or</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publishing</a:t>
            </a:r>
            <a:r>
              <a:rPr lang="en-GB" sz="1800" dirty="0">
                <a:effectLst/>
                <a:latin typeface="Calibri" panose="020F0502020204030204" pitchFamily="34" charset="0"/>
                <a:ea typeface="Calibri" panose="020F0502020204030204" pitchFamily="34" charset="0"/>
                <a:cs typeface="Times New Roman" panose="02020603050405020304" pitchFamily="18" charset="0"/>
              </a:rPr>
              <a:t> photographs in which individuals can be clearly identified, especially on a website or in the press, and to provide opportunity for people to make clear that they don't wish to be photographed</a:t>
            </a:r>
          </a:p>
          <a:p>
            <a:pPr marL="0" indent="0">
              <a:buNone/>
            </a:pPr>
            <a:endParaRPr lang="en-GB" dirty="0"/>
          </a:p>
        </p:txBody>
      </p:sp>
    </p:spTree>
    <p:extLst>
      <p:ext uri="{BB962C8B-B14F-4D97-AF65-F5344CB8AC3E}">
        <p14:creationId xmlns:p14="http://schemas.microsoft.com/office/powerpoint/2010/main" val="1432565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a:xfrm>
            <a:off x="838200" y="421715"/>
            <a:ext cx="8210550" cy="1325563"/>
          </a:xfrm>
        </p:spPr>
        <p:txBody>
          <a:bodyPr/>
          <a:lstStyle/>
          <a:p>
            <a:r>
              <a:rPr lang="en-GB" b="1" dirty="0"/>
              <a:t>Village Halls and </a:t>
            </a:r>
            <a:r>
              <a:rPr lang="en-US" sz="4400" b="1" kern="1200" dirty="0">
                <a:solidFill>
                  <a:schemeClr val="tx1"/>
                </a:solidFill>
                <a:latin typeface="+mj-lt"/>
                <a:ea typeface="+mj-ea"/>
                <a:cs typeface="+mj-cs"/>
              </a:rPr>
              <a:t>Data Protection</a:t>
            </a:r>
            <a:r>
              <a:rPr lang="en-GB" b="1" dirty="0"/>
              <a:t> </a:t>
            </a:r>
          </a:p>
        </p:txBody>
      </p:sp>
      <p:graphicFrame>
        <p:nvGraphicFramePr>
          <p:cNvPr id="6" name="Table 6">
            <a:extLst>
              <a:ext uri="{FF2B5EF4-FFF2-40B4-BE49-F238E27FC236}">
                <a16:creationId xmlns:a16="http://schemas.microsoft.com/office/drawing/2014/main" id="{20F8EB38-711D-3CBE-723D-2FB1A1A12935}"/>
              </a:ext>
            </a:extLst>
          </p:cNvPr>
          <p:cNvGraphicFramePr>
            <a:graphicFrameLocks noGrp="1"/>
          </p:cNvGraphicFramePr>
          <p:nvPr>
            <p:ph idx="1"/>
            <p:extLst>
              <p:ext uri="{D42A27DB-BD31-4B8C-83A1-F6EECF244321}">
                <p14:modId xmlns:p14="http://schemas.microsoft.com/office/powerpoint/2010/main" val="3709183779"/>
              </p:ext>
            </p:extLst>
          </p:nvPr>
        </p:nvGraphicFramePr>
        <p:xfrm>
          <a:off x="838200" y="2095500"/>
          <a:ext cx="10515600" cy="3852799"/>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4052756019"/>
                    </a:ext>
                  </a:extLst>
                </a:gridCol>
                <a:gridCol w="5257800">
                  <a:extLst>
                    <a:ext uri="{9D8B030D-6E8A-4147-A177-3AD203B41FA5}">
                      <a16:colId xmlns:a16="http://schemas.microsoft.com/office/drawing/2014/main" val="345025683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effectLst/>
                          <a:latin typeface="Calibri" panose="020F0502020204030204" pitchFamily="34" charset="0"/>
                          <a:ea typeface="Calibri" panose="020F0502020204030204" pitchFamily="34" charset="0"/>
                          <a:cs typeface="Times New Roman" panose="02020603050405020304" pitchFamily="18" charset="0"/>
                        </a:rPr>
                        <a:t>Resources for Advice and Information</a:t>
                      </a:r>
                    </a:p>
                    <a:p>
                      <a:endParaRPr lang="en-GB" sz="2400" dirty="0"/>
                    </a:p>
                  </a:txBody>
                  <a:tcPr/>
                </a:tc>
                <a:tc>
                  <a:txBody>
                    <a:bodyPr/>
                    <a:lstStyle/>
                    <a:p>
                      <a:endParaRPr lang="en-GB"/>
                    </a:p>
                  </a:txBody>
                  <a:tcPr/>
                </a:tc>
                <a:extLst>
                  <a:ext uri="{0D108BD9-81ED-4DB2-BD59-A6C34878D82A}">
                    <a16:rowId xmlns:a16="http://schemas.microsoft.com/office/drawing/2014/main" val="2639342117"/>
                  </a:ext>
                </a:extLst>
              </a:tr>
              <a:tr h="370840">
                <a:tc>
                  <a: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2"/>
                        </a:rPr>
                        <a:t>Trust Advice for the Voluntary Sector  </a:t>
                      </a:r>
                      <a:r>
                        <a:rPr lang="en-GB" sz="1800" dirty="0">
                          <a:effectLst/>
                          <a:latin typeface="Calibri" panose="020F0502020204030204" pitchFamily="34" charset="0"/>
                          <a:ea typeface="Calibri" panose="020F0502020204030204" pitchFamily="34" charset="0"/>
                          <a:cs typeface="Times New Roman" panose="02020603050405020304" pitchFamily="18" charset="0"/>
                        </a:rPr>
                        <a:t>Tel: 0845 319 8330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3"/>
                        </a:rPr>
                        <a:t>ICO website for general GDPR information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4"/>
                        </a:rPr>
                        <a:t>ICO Data Controller and Data Processor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5"/>
                        </a:rPr>
                        <a:t>ICO Self Assessment Checklists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6"/>
                        </a:rPr>
                        <a:t>ICO Think Privacy Toolkit for Charities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5"/>
                        </a:rPr>
                        <a:t>ICO CCTV Compliance Checklist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txBody>
                  <a:tcPr/>
                </a:tc>
                <a:tc>
                  <a:txBody>
                    <a:bodyPr/>
                    <a:lstStyle/>
                    <a:p>
                      <a:pPr>
                        <a:lnSpc>
                          <a:spcPct val="107000"/>
                        </a:lnSpc>
                        <a:spcAft>
                          <a:spcPts val="800"/>
                        </a:spcAft>
                      </a:pPr>
                      <a:r>
                        <a:rPr lang="en-GB" sz="1800" dirty="0">
                          <a:solidFill>
                            <a:srgbClr val="000000"/>
                          </a:solidFill>
                          <a:latin typeface="Calibri" panose="020F0502020204030204" pitchFamily="34" charset="0"/>
                          <a:cs typeface="Calibri" panose="020F0502020204030204" pitchFamily="34" charset="0"/>
                          <a:hlinkClick r:id="rId7"/>
                        </a:rPr>
                        <a:t>ICO I</a:t>
                      </a:r>
                      <a:r>
                        <a:rPr lang="en-GB" sz="1800" b="0" i="0" dirty="0">
                          <a:solidFill>
                            <a:srgbClr val="000000"/>
                          </a:solidFill>
                          <a:effectLst/>
                          <a:latin typeface="Calibri" panose="020F0502020204030204" pitchFamily="34" charset="0"/>
                          <a:cs typeface="Calibri" panose="020F0502020204030204" pitchFamily="34" charset="0"/>
                          <a:hlinkClick r:id="rId7"/>
                        </a:rPr>
                        <a:t>nstalling CCTV - Things you need to do first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3"/>
                        </a:rPr>
                        <a:t>ICO Information about individuals rights of access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8"/>
                        </a:rPr>
                        <a:t>ICO To report a breach online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hlinkClick r:id="rId9"/>
                        </a:rPr>
                        <a:t>ICO Fee exemption checking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ICO has launched a helpline for small organisations. Telephone 0303 123 1113. </a:t>
                      </a:r>
                    </a:p>
                    <a:p>
                      <a:pPr>
                        <a:lnSpc>
                          <a:spcPct val="107000"/>
                        </a:lnSpc>
                        <a:spcAft>
                          <a:spcPts val="800"/>
                        </a:spcAft>
                      </a:pPr>
                      <a:r>
                        <a:rPr lang="en-GB" sz="1800" dirty="0">
                          <a:latin typeface="Calibri" panose="020F0502020204030204" pitchFamily="34" charset="0"/>
                          <a:ea typeface="Calibri" panose="020F0502020204030204" pitchFamily="34" charset="0"/>
                          <a:cs typeface="Times New Roman" panose="02020603050405020304" pitchFamily="18" charset="0"/>
                          <a:hlinkClick r:id="rId10"/>
                        </a:rPr>
                        <a:t>CDA Herts Privacy Statement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txBody>
                  <a:tcPr/>
                </a:tc>
                <a:extLst>
                  <a:ext uri="{0D108BD9-81ED-4DB2-BD59-A6C34878D82A}">
                    <a16:rowId xmlns:a16="http://schemas.microsoft.com/office/drawing/2014/main" val="1189916822"/>
                  </a:ext>
                </a:extLst>
              </a:tr>
            </a:tbl>
          </a:graphicData>
        </a:graphic>
      </p:graphicFrame>
    </p:spTree>
    <p:extLst>
      <p:ext uri="{BB962C8B-B14F-4D97-AF65-F5344CB8AC3E}">
        <p14:creationId xmlns:p14="http://schemas.microsoft.com/office/powerpoint/2010/main" val="3080071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a:t>
            </a:r>
            <a:r>
              <a:rPr lang="en-US" sz="4400" b="1" kern="1200" dirty="0">
                <a:solidFill>
                  <a:schemeClr val="tx1"/>
                </a:solidFill>
                <a:latin typeface="+mj-lt"/>
                <a:ea typeface="+mj-ea"/>
                <a:cs typeface="+mj-cs"/>
              </a:rPr>
              <a:t>Data Protection</a:t>
            </a:r>
            <a:r>
              <a:rPr lang="en-GB" b="1" dirty="0"/>
              <a:t>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524642"/>
            <a:ext cx="10515600" cy="4419255"/>
          </a:xfrm>
        </p:spPr>
        <p:txBody>
          <a:bodyPr>
            <a:normAutofit/>
          </a:bodyPr>
          <a:lstStyle/>
          <a:p>
            <a:pPr marL="0" indent="0">
              <a:buNone/>
            </a:pPr>
            <a:r>
              <a:rPr lang="en-GB" dirty="0"/>
              <a:t>Further Resources</a:t>
            </a:r>
          </a:p>
        </p:txBody>
      </p:sp>
      <p:sp>
        <p:nvSpPr>
          <p:cNvPr id="3" name="TextBox 2">
            <a:extLst>
              <a:ext uri="{FF2B5EF4-FFF2-40B4-BE49-F238E27FC236}">
                <a16:creationId xmlns:a16="http://schemas.microsoft.com/office/drawing/2014/main" id="{28A24129-F4E4-555F-B189-16BFF8D9AB9A}"/>
              </a:ext>
            </a:extLst>
          </p:cNvPr>
          <p:cNvSpPr txBox="1"/>
          <p:nvPr/>
        </p:nvSpPr>
        <p:spPr>
          <a:xfrm>
            <a:off x="925664" y="2036503"/>
            <a:ext cx="10428798" cy="2461058"/>
          </a:xfrm>
          <a:prstGeom prst="rect">
            <a:avLst/>
          </a:prstGeom>
          <a:noFill/>
        </p:spPr>
        <p:txBody>
          <a:bodyPr wrap="square">
            <a:spAutoFit/>
          </a:bodyPr>
          <a:lstStyle/>
          <a:p>
            <a:pPr>
              <a:lnSpc>
                <a:spcPct val="107000"/>
              </a:lnSpc>
              <a:spcAft>
                <a:spcPts val="800"/>
              </a:spcAft>
            </a:pPr>
            <a:r>
              <a:rPr lang="en-GB" sz="2400" dirty="0"/>
              <a:t>ACRE VHIS (Village Hall Information Sheet) 4 Data Protection including:</a:t>
            </a:r>
          </a:p>
          <a:p>
            <a:pPr marL="342900" indent="-342900">
              <a:lnSpc>
                <a:spcPct val="107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Appendix A: Sample data list or map for a village hall</a:t>
            </a:r>
          </a:p>
          <a:p>
            <a:pPr marL="342900" indent="-342900">
              <a:lnSpc>
                <a:spcPct val="107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Appendix B: The Data Protection Principles</a:t>
            </a:r>
          </a:p>
          <a:p>
            <a:pPr marL="342900" indent="-342900">
              <a:lnSpc>
                <a:spcPct val="107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Appendix C: Sample Data Protection Policy</a:t>
            </a:r>
          </a:p>
          <a:p>
            <a:pPr marL="342900" indent="-342900">
              <a:lnSpc>
                <a:spcPct val="107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Appendix D: Sample Complaints Policy</a:t>
            </a:r>
          </a:p>
        </p:txBody>
      </p:sp>
    </p:spTree>
    <p:extLst>
      <p:ext uri="{BB962C8B-B14F-4D97-AF65-F5344CB8AC3E}">
        <p14:creationId xmlns:p14="http://schemas.microsoft.com/office/powerpoint/2010/main" val="2823848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a:t>
            </a:r>
            <a:r>
              <a:rPr lang="en-US" sz="4400" b="1" kern="1200" dirty="0">
                <a:solidFill>
                  <a:schemeClr val="tx1"/>
                </a:solidFill>
                <a:latin typeface="+mj-lt"/>
                <a:ea typeface="+mj-ea"/>
                <a:cs typeface="+mj-cs"/>
              </a:rPr>
              <a:t>Data Protection</a:t>
            </a:r>
            <a:r>
              <a:rPr lang="en-GB" b="1" dirty="0"/>
              <a:t>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a:bodyPr>
          <a:lstStyle/>
          <a:p>
            <a:pPr marL="0" indent="0">
              <a:buNone/>
            </a:pPr>
            <a:r>
              <a:rPr lang="en-GB" dirty="0"/>
              <a:t>For further advice and information please contact:</a:t>
            </a:r>
          </a:p>
          <a:p>
            <a:pPr marL="0" indent="0">
              <a:buNone/>
            </a:pPr>
            <a:endParaRPr lang="en-GB" dirty="0"/>
          </a:p>
          <a:p>
            <a:pPr marL="0" indent="0">
              <a:buNone/>
            </a:pPr>
            <a:r>
              <a:rPr lang="en-GB" dirty="0"/>
              <a:t>Tim Hayward-Smith</a:t>
            </a:r>
          </a:p>
          <a:p>
            <a:pPr marL="0" indent="0">
              <a:buNone/>
            </a:pPr>
            <a:r>
              <a:rPr lang="en-GB" dirty="0"/>
              <a:t>Community Services Manager/Village Halls Adviser</a:t>
            </a:r>
          </a:p>
          <a:p>
            <a:pPr marL="0" indent="0">
              <a:buNone/>
            </a:pPr>
            <a:r>
              <a:rPr lang="en-GB" dirty="0"/>
              <a:t>tim.hayward-smith@cdaherts.org.uk</a:t>
            </a:r>
          </a:p>
          <a:p>
            <a:pPr marL="0" indent="0">
              <a:buNone/>
            </a:pPr>
            <a:endParaRPr lang="en-GB" dirty="0"/>
          </a:p>
        </p:txBody>
      </p:sp>
    </p:spTree>
    <p:extLst>
      <p:ext uri="{BB962C8B-B14F-4D97-AF65-F5344CB8AC3E}">
        <p14:creationId xmlns:p14="http://schemas.microsoft.com/office/powerpoint/2010/main" val="1297480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a:bodyPr>
          <a:lstStyle/>
          <a:p>
            <a:pPr marL="0" indent="0">
              <a:buNone/>
            </a:pPr>
            <a:r>
              <a:rPr lang="en-GB" dirty="0"/>
              <a:t>The Legislative Stuff</a:t>
            </a:r>
          </a:p>
          <a:p>
            <a:pPr>
              <a:buFont typeface="Wingdings" panose="05000000000000000000" pitchFamily="2" charset="2"/>
              <a:buChar char="q"/>
            </a:pPr>
            <a:r>
              <a:rPr lang="en-GB" sz="2400" b="0" i="0" dirty="0">
                <a:solidFill>
                  <a:srgbClr val="202122"/>
                </a:solidFill>
                <a:effectLst/>
              </a:rPr>
              <a:t> The GDPR General Data Protection Regulation EU was adopted on 14 April 2016     and became enforceable </a:t>
            </a:r>
            <a:r>
              <a:rPr lang="en-GB" sz="2400" dirty="0">
                <a:solidFill>
                  <a:srgbClr val="202122"/>
                </a:solidFill>
              </a:rPr>
              <a:t>on</a:t>
            </a:r>
            <a:r>
              <a:rPr lang="en-GB" sz="2400" b="0" i="0" dirty="0">
                <a:solidFill>
                  <a:srgbClr val="202122"/>
                </a:solidFill>
                <a:effectLst/>
              </a:rPr>
              <a:t> 25 May 2018</a:t>
            </a:r>
            <a:endParaRPr lang="en-GB" sz="2400" dirty="0"/>
          </a:p>
          <a:p>
            <a:pPr>
              <a:buFont typeface="Wingdings" panose="05000000000000000000" pitchFamily="2" charset="2"/>
              <a:buChar char="q"/>
            </a:pPr>
            <a:r>
              <a:rPr lang="en-GB" sz="2400" b="0" i="0" dirty="0">
                <a:solidFill>
                  <a:srgbClr val="202122"/>
                </a:solidFill>
                <a:effectLst/>
              </a:rPr>
              <a:t> The UK Data Protection Act 2018 replaced the </a:t>
            </a:r>
            <a:r>
              <a:rPr lang="en-GB" sz="2400" dirty="0"/>
              <a:t>Data Protection Act 1998 and</a:t>
            </a:r>
            <a:r>
              <a:rPr lang="en-GB" sz="2400" b="0" i="0" dirty="0">
                <a:solidFill>
                  <a:srgbClr val="202122"/>
                </a:solidFill>
                <a:effectLst/>
              </a:rPr>
              <a:t> came into effect on 25 May 2018. </a:t>
            </a:r>
          </a:p>
          <a:p>
            <a:pPr>
              <a:buFont typeface="Wingdings" panose="05000000000000000000" pitchFamily="2" charset="2"/>
              <a:buChar char="q"/>
            </a:pPr>
            <a:r>
              <a:rPr lang="en-GB" sz="2400" b="0" i="0" dirty="0">
                <a:solidFill>
                  <a:srgbClr val="202122"/>
                </a:solidFill>
                <a:effectLst/>
              </a:rPr>
              <a:t> It was amended on 1 January 2021 by regulations under the </a:t>
            </a:r>
            <a:r>
              <a:rPr lang="en-GB" sz="2400" dirty="0"/>
              <a:t>European Union (Withdrawal) Act 2018</a:t>
            </a:r>
            <a:r>
              <a:rPr lang="en-GB" sz="2400" b="0" i="0" dirty="0">
                <a:solidFill>
                  <a:srgbClr val="202122"/>
                </a:solidFill>
                <a:effectLst/>
              </a:rPr>
              <a:t>, to reflect the UK's status outside the EU. </a:t>
            </a:r>
          </a:p>
          <a:p>
            <a:pPr>
              <a:buFont typeface="Wingdings" panose="05000000000000000000" pitchFamily="2" charset="2"/>
              <a:buChar char="q"/>
            </a:pPr>
            <a:r>
              <a:rPr lang="en-GB" sz="2400" dirty="0">
                <a:solidFill>
                  <a:srgbClr val="202122"/>
                </a:solidFill>
              </a:rPr>
              <a:t> It is now known as </a:t>
            </a:r>
            <a:r>
              <a:rPr lang="en-GB" sz="2400" b="0" i="0" dirty="0">
                <a:solidFill>
                  <a:srgbClr val="000000"/>
                </a:solidFill>
                <a:effectLst/>
                <a:cs typeface="Calibri" panose="020F0502020204030204" pitchFamily="34" charset="0"/>
              </a:rPr>
              <a:t>UK General Data Protection Regulation or UK GDPR</a:t>
            </a:r>
            <a:endParaRPr lang="en-GB" sz="2400" b="0" i="0" dirty="0">
              <a:solidFill>
                <a:srgbClr val="202122"/>
              </a:solidFill>
              <a:effectLst/>
              <a:cs typeface="Calibri" panose="020F0502020204030204" pitchFamily="34" charset="0"/>
            </a:endParaRPr>
          </a:p>
        </p:txBody>
      </p:sp>
    </p:spTree>
    <p:extLst>
      <p:ext uri="{BB962C8B-B14F-4D97-AF65-F5344CB8AC3E}">
        <p14:creationId xmlns:p14="http://schemas.microsoft.com/office/powerpoint/2010/main" val="3782388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756889"/>
          </a:xfrm>
        </p:spPr>
        <p:txBody>
          <a:bodyPr>
            <a:normAutofit fontScale="85000" lnSpcReduction="20000"/>
          </a:bodyPr>
          <a:lstStyle/>
          <a:p>
            <a:pPr marL="0" indent="0">
              <a:lnSpc>
                <a:spcPct val="107000"/>
              </a:lnSpc>
              <a:spcAft>
                <a:spcPts val="800"/>
              </a:spcAft>
              <a:buNone/>
            </a:pPr>
            <a:r>
              <a:rPr lang="en-GB" sz="2600" b="1" dirty="0">
                <a:effectLst/>
                <a:latin typeface="Calibri" panose="020F0502020204030204" pitchFamily="34" charset="0"/>
                <a:ea typeface="Calibri" panose="020F0502020204030204" pitchFamily="34" charset="0"/>
                <a:cs typeface="Times New Roman" panose="02020603050405020304" pitchFamily="18" charset="0"/>
              </a:rPr>
              <a:t>The Data Protection Act 2018 - The 8 Data Protection Principles</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1. Personal data shall be processed fairly and lawfully and in a transparent manner.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2. Personal data shall be obtained only for one or more specified and lawful purposes, and shall not be further processed in any manner incompatible with that purpose or those purposes.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3. Personal data shall be adequate, relevant and not excessive in relation to the purpose or purposes for which they are processed.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4. Personal data shall be accurate and, where necessary, kept up to date.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5. Personal data processed for any purpose or purposes shall not be kept for longer than is necessary for that purpose or those purposes.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6. Personal data shall be processed in accordance with the rights of data subjects under this Act.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7. Appropriate technical and organisational measures shall be taken against unauthorised or unlawful processing of personal data and against accidental loss or destruction of, or damage to, personal data.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8. Personal data shall not be transferred to a country or territory outside the European Economic Area unless that country or territory ensures an adequate level of protection for the rights and freedoms of data subjects in relation to the processing of personal data.</a:t>
            </a:r>
          </a:p>
          <a:p>
            <a:pPr marL="0" indent="0">
              <a:buNone/>
            </a:pPr>
            <a:endParaRPr lang="en-GB" dirty="0"/>
          </a:p>
        </p:txBody>
      </p:sp>
    </p:spTree>
    <p:extLst>
      <p:ext uri="{BB962C8B-B14F-4D97-AF65-F5344CB8AC3E}">
        <p14:creationId xmlns:p14="http://schemas.microsoft.com/office/powerpoint/2010/main" val="987590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959351"/>
          </a:xfrm>
        </p:spPr>
        <p:txBody>
          <a:bodyPr>
            <a:normAutofit fontScale="92500" lnSpcReduction="20000"/>
          </a:bodyPr>
          <a:lstStyle/>
          <a:p>
            <a:pPr marL="0" indent="0">
              <a:lnSpc>
                <a:spcPct val="107000"/>
              </a:lnSpc>
              <a:spcAft>
                <a:spcPts val="800"/>
              </a:spcAft>
              <a:buNone/>
            </a:pPr>
            <a:r>
              <a:rPr lang="en-GB" sz="3000" b="1" dirty="0">
                <a:effectLst/>
                <a:latin typeface="Calibri" panose="020F0502020204030204" pitchFamily="34" charset="0"/>
                <a:ea typeface="Calibri" panose="020F0502020204030204" pitchFamily="34" charset="0"/>
                <a:cs typeface="Times New Roman" panose="02020603050405020304" pitchFamily="18" charset="0"/>
              </a:rPr>
              <a:t>Personal Data</a:t>
            </a:r>
            <a:endParaRPr lang="en-GB" sz="3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Personal data is any data that relates to an identifiable individual, such as name, address, contact details, age, gender, family details. In addition, of relevance to village halls, it can include: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Online identifiers e.g. email addresses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Employee information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Age (including trustee dates of birth provided for the Charity Commission's annual return)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Databases holding contact information e.g. about bookings, newsletter mailings, ticket sales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CCTV footage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Financial information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Data held for fundraising purposes e.g. lists of individual donors, gift aid reclaim records </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Data held for publicity purposes e.g. photos of identifiable people at events.</a:t>
            </a:r>
          </a:p>
          <a:p>
            <a:pPr marL="0" indent="0">
              <a:buNone/>
            </a:pPr>
            <a:endParaRPr lang="en-GB" dirty="0"/>
          </a:p>
        </p:txBody>
      </p:sp>
    </p:spTree>
    <p:extLst>
      <p:ext uri="{BB962C8B-B14F-4D97-AF65-F5344CB8AC3E}">
        <p14:creationId xmlns:p14="http://schemas.microsoft.com/office/powerpoint/2010/main" val="344867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fontScale="92500" lnSpcReduction="10000"/>
          </a:bodyPr>
          <a:lstStyle/>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Personal Data cont</a:t>
            </a:r>
            <a:r>
              <a:rPr lang="en-GB" dirty="0">
                <a:latin typeface="Calibri" panose="020F0502020204030204" pitchFamily="34" charset="0"/>
                <a:ea typeface="Calibri" panose="020F0502020204030204" pitchFamily="34" charset="0"/>
                <a:cs typeface="Times New Roman" panose="02020603050405020304" pitchFamily="18" charset="0"/>
              </a:rPr>
              <a: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Village and Community Halls use personal data in a variety of ways. </a:t>
            </a:r>
          </a:p>
          <a:p>
            <a:pPr marL="0" indent="0">
              <a:buNone/>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For example: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Recording information about Hirers and Trustees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Circulation lists for Newsletters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Information about tickets for events, fundraising and reclaiming gift aid on donations.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Employees, Contractors</a:t>
            </a: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200" b="1" dirty="0">
                <a:effectLst/>
                <a:latin typeface="Calibri" panose="020F0502020204030204" pitchFamily="34" charset="0"/>
                <a:ea typeface="Calibri" panose="020F0502020204030204" pitchFamily="34" charset="0"/>
                <a:cs typeface="Times New Roman" panose="02020603050405020304" pitchFamily="18" charset="0"/>
              </a:rPr>
              <a:t>Data Controllers and Data Processors</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Those responsible for managing your Hall (Committee/Trustees or Employees) are the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Controllers</a:t>
            </a:r>
            <a:r>
              <a:rPr lang="en-GB" sz="1800" dirty="0">
                <a:effectLst/>
                <a:latin typeface="Calibri" panose="020F0502020204030204" pitchFamily="34" charset="0"/>
                <a:ea typeface="Calibri" panose="020F0502020204030204" pitchFamily="34" charset="0"/>
                <a:cs typeface="Times New Roman" panose="02020603050405020304" pitchFamily="18" charset="0"/>
              </a:rPr>
              <a:t> and need to be aware of how data protection legislation applies to the way in which data is processed or used.  Those who use the data on behalf of the Controller are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Processors</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en-GB" dirty="0"/>
          </a:p>
        </p:txBody>
      </p:sp>
    </p:spTree>
    <p:extLst>
      <p:ext uri="{BB962C8B-B14F-4D97-AF65-F5344CB8AC3E}">
        <p14:creationId xmlns:p14="http://schemas.microsoft.com/office/powerpoint/2010/main" val="3719762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2025574"/>
            <a:ext cx="10515600" cy="4419255"/>
          </a:xfrm>
        </p:spPr>
        <p:txBody>
          <a:bodyPr>
            <a:normAutofit lnSpcReduction="10000"/>
          </a:bodyPr>
          <a:lstStyle/>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Personal Data cont.</a:t>
            </a:r>
          </a:p>
          <a:p>
            <a:pPr marL="0" indent="0">
              <a:buNone/>
            </a:pP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Under the UK GDPR you need to ensure your committee has worked out what personal data the organisation holds, reviews the way it is held, sometimes called an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Audit,</a:t>
            </a:r>
            <a:r>
              <a:rPr lang="en-GB" sz="1800" dirty="0">
                <a:effectLst/>
                <a:latin typeface="Calibri" panose="020F0502020204030204" pitchFamily="34" charset="0"/>
                <a:ea typeface="Calibri" panose="020F0502020204030204" pitchFamily="34" charset="0"/>
                <a:cs typeface="Times New Roman" panose="02020603050405020304" pitchFamily="18" charset="0"/>
              </a:rPr>
              <a:t> and makes sure that policies are in place and adhered to.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While large charities raising funds have faced heavy fines for breach of data protection legislation, for most village and community halls the risk of prosecution should be low, providing personal data is: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held securely, and any breach reported within 72 hours (3 days)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is only used for the legitimate purpose for which it was collected (such as the examples above) and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disposed of when no longer required.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Most Village </a:t>
            </a:r>
            <a:r>
              <a:rPr lang="en-GB" sz="1800" dirty="0">
                <a:latin typeface="Calibri" panose="020F0502020204030204" pitchFamily="34" charset="0"/>
                <a:ea typeface="Calibri" panose="020F0502020204030204" pitchFamily="34" charset="0"/>
                <a:cs typeface="Times New Roman" panose="02020603050405020304" pitchFamily="18" charset="0"/>
              </a:rPr>
              <a:t>H</a:t>
            </a:r>
            <a:r>
              <a:rPr lang="en-GB" sz="1800" dirty="0">
                <a:effectLst/>
                <a:latin typeface="Calibri" panose="020F0502020204030204" pitchFamily="34" charset="0"/>
                <a:ea typeface="Calibri" panose="020F0502020204030204" pitchFamily="34" charset="0"/>
                <a:cs typeface="Times New Roman" panose="02020603050405020304" pitchFamily="18" charset="0"/>
              </a:rPr>
              <a:t>alls are likely to be exempt from the requirement to notify the ICO that personal data is processed. However,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Parish, Town and District Councils running community buildings </a:t>
            </a:r>
            <a:r>
              <a:rPr lang="en-GB" sz="1800" dirty="0">
                <a:effectLst/>
                <a:latin typeface="Calibri" panose="020F0502020204030204" pitchFamily="34" charset="0"/>
                <a:ea typeface="Calibri" panose="020F0502020204030204" pitchFamily="34" charset="0"/>
                <a:cs typeface="Times New Roman" panose="02020603050405020304" pitchFamily="18" charset="0"/>
              </a:rPr>
              <a:t>may be subject to additional requirements as a result of their local authority functions (for example, a Data Protection Officer has to be appointed). </a:t>
            </a:r>
            <a:endParaRPr lang="en-GB" dirty="0"/>
          </a:p>
        </p:txBody>
      </p:sp>
    </p:spTree>
    <p:extLst>
      <p:ext uri="{BB962C8B-B14F-4D97-AF65-F5344CB8AC3E}">
        <p14:creationId xmlns:p14="http://schemas.microsoft.com/office/powerpoint/2010/main" val="3930615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a:bodyPr>
          <a:lstStyle/>
          <a:p>
            <a:pPr marL="0" indent="0">
              <a:buNone/>
            </a:pPr>
            <a:r>
              <a:rPr lang="en-GB" b="1" dirty="0">
                <a:effectLst/>
                <a:latin typeface="Calibri" panose="020F0502020204030204" pitchFamily="34" charset="0"/>
                <a:ea typeface="Calibri" panose="020F0502020204030204" pitchFamily="34" charset="0"/>
                <a:cs typeface="Times New Roman" panose="02020603050405020304" pitchFamily="18" charset="0"/>
              </a:rPr>
              <a:t>Special Category Data</a:t>
            </a:r>
          </a:p>
          <a:p>
            <a:pPr marL="0" indent="0">
              <a:buNone/>
            </a:pP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Certain personal data is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‘Special Category Data’</a:t>
            </a:r>
            <a:r>
              <a:rPr lang="en-GB" sz="1800" dirty="0">
                <a:effectLst/>
                <a:latin typeface="Calibri" panose="020F0502020204030204" pitchFamily="34" charset="0"/>
                <a:ea typeface="Calibri" panose="020F0502020204030204" pitchFamily="34" charset="0"/>
                <a:cs typeface="Times New Roman" panose="02020603050405020304" pitchFamily="18" charset="0"/>
              </a:rPr>
              <a:t> which being more sensitive requires greater care over its protection.</a:t>
            </a:r>
          </a:p>
          <a:p>
            <a:pPr marL="0" indent="0">
              <a:buNone/>
            </a:pPr>
            <a:r>
              <a:rPr lang="en-GB" sz="1800" dirty="0">
                <a:latin typeface="Calibri" panose="020F0502020204030204" pitchFamily="34" charset="0"/>
                <a:ea typeface="Calibri" panose="020F0502020204030204" pitchFamily="34" charset="0"/>
                <a:cs typeface="Times New Roman" panose="02020603050405020304" pitchFamily="18" charset="0"/>
              </a:rPr>
              <a:t>This includes data which describes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racial or ethnic origin, religious, health and medical information and sexual orientation.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It is likely that the principle purpose for which a Village </a:t>
            </a:r>
            <a:r>
              <a:rPr lang="en-GB" sz="1800" dirty="0">
                <a:latin typeface="Calibri" panose="020F0502020204030204" pitchFamily="34" charset="0"/>
                <a:ea typeface="Calibri" panose="020F0502020204030204" pitchFamily="34" charset="0"/>
                <a:cs typeface="Times New Roman" panose="02020603050405020304" pitchFamily="18" charset="0"/>
              </a:rPr>
              <a:t>H</a:t>
            </a:r>
            <a:r>
              <a:rPr lang="en-GB" sz="1800" dirty="0">
                <a:effectLst/>
                <a:latin typeface="Calibri" panose="020F0502020204030204" pitchFamily="34" charset="0"/>
                <a:ea typeface="Calibri" panose="020F0502020204030204" pitchFamily="34" charset="0"/>
                <a:cs typeface="Times New Roman" panose="02020603050405020304" pitchFamily="18" charset="0"/>
              </a:rPr>
              <a:t>all will need to hold or use such data is for employment purposes, which is a legitimate use of such data.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Charities and voluntary organisations are allowed to hold such data in order to deliver their services providing it is kept securely and not shared outside the organisation without the consent of the individual. </a:t>
            </a:r>
          </a:p>
          <a:p>
            <a:pPr marL="0" indent="0">
              <a:buNone/>
            </a:pPr>
            <a:r>
              <a:rPr lang="en-GB" sz="1800" dirty="0">
                <a:latin typeface="Calibri" panose="020F0502020204030204" pitchFamily="34" charset="0"/>
                <a:ea typeface="Calibri" panose="020F0502020204030204" pitchFamily="34" charset="0"/>
                <a:cs typeface="Times New Roman" panose="02020603050405020304" pitchFamily="18" charset="0"/>
              </a:rPr>
              <a:t>Data in these circumstances is </a:t>
            </a:r>
            <a:r>
              <a:rPr lang="en-GB" sz="1800" b="1" dirty="0">
                <a:latin typeface="Calibri" panose="020F0502020204030204" pitchFamily="34" charset="0"/>
                <a:ea typeface="Calibri" panose="020F0502020204030204" pitchFamily="34" charset="0"/>
                <a:cs typeface="Times New Roman" panose="02020603050405020304" pitchFamily="18" charset="0"/>
              </a:rPr>
              <a:t>legitimately stored and processed for business reasons</a:t>
            </a:r>
            <a:r>
              <a:rPr lang="en-GB" sz="1800" dirty="0">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4194222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812548"/>
          </a:xfrm>
        </p:spPr>
        <p:txBody>
          <a:bodyPr>
            <a:normAutofit fontScale="85000" lnSpcReduction="10000"/>
          </a:bodyPr>
          <a:lstStyle/>
          <a:p>
            <a:pPr marL="0" indent="0">
              <a:lnSpc>
                <a:spcPct val="120000"/>
              </a:lnSpc>
              <a:spcBef>
                <a:spcPts val="0"/>
              </a:spcBef>
              <a:buNone/>
            </a:pPr>
            <a:r>
              <a:rPr lang="en-GB" sz="3100" b="1" dirty="0">
                <a:effectLst/>
                <a:latin typeface="Calibri" panose="020F0502020204030204" pitchFamily="34" charset="0"/>
                <a:ea typeface="Calibri" panose="020F0502020204030204" pitchFamily="34" charset="0"/>
                <a:cs typeface="Times New Roman" panose="02020603050405020304" pitchFamily="18" charset="0"/>
              </a:rPr>
              <a:t>The Steps to Compliance - Applying these to your Hall </a:t>
            </a:r>
          </a:p>
          <a:p>
            <a:pPr marL="0" indent="0">
              <a:lnSpc>
                <a:spcPct val="120000"/>
              </a:lnSpc>
              <a:spcBef>
                <a:spcPts val="0"/>
              </a:spcBef>
              <a:buNone/>
            </a:pPr>
            <a:r>
              <a:rPr lang="en-GB" sz="2300" dirty="0">
                <a:effectLst/>
                <a:latin typeface="Calibri" panose="020F0502020204030204" pitchFamily="34" charset="0"/>
                <a:ea typeface="Calibri" panose="020F0502020204030204" pitchFamily="34" charset="0"/>
                <a:cs typeface="Times New Roman" panose="02020603050405020304" pitchFamily="18" charset="0"/>
              </a:rPr>
              <a:t>The ICO have prepared a 12-step guide to </a:t>
            </a:r>
            <a:r>
              <a:rPr lang="en-GB" sz="2300" dirty="0">
                <a:latin typeface="Calibri" panose="020F0502020204030204" pitchFamily="34" charset="0"/>
                <a:ea typeface="Calibri" panose="020F0502020204030204" pitchFamily="34" charset="0"/>
                <a:cs typeface="Times New Roman" panose="02020603050405020304" pitchFamily="18" charset="0"/>
              </a:rPr>
              <a:t>help comply with UK </a:t>
            </a:r>
            <a:r>
              <a:rPr lang="en-GB" sz="2300" dirty="0">
                <a:effectLst/>
                <a:latin typeface="Calibri" panose="020F0502020204030204" pitchFamily="34" charset="0"/>
                <a:ea typeface="Calibri" panose="020F0502020204030204" pitchFamily="34" charset="0"/>
                <a:cs typeface="Times New Roman" panose="02020603050405020304" pitchFamily="18" charset="0"/>
              </a:rPr>
              <a:t>GDPR, which is available on their website. However, not all steps will apply to most Village </a:t>
            </a:r>
            <a:r>
              <a:rPr lang="en-GB" sz="2300" dirty="0">
                <a:latin typeface="Calibri" panose="020F0502020204030204" pitchFamily="34" charset="0"/>
                <a:ea typeface="Calibri" panose="020F0502020204030204" pitchFamily="34" charset="0"/>
                <a:cs typeface="Times New Roman" panose="02020603050405020304" pitchFamily="18" charset="0"/>
              </a:rPr>
              <a:t>H</a:t>
            </a:r>
            <a:r>
              <a:rPr lang="en-GB" sz="2300" dirty="0">
                <a:effectLst/>
                <a:latin typeface="Calibri" panose="020F0502020204030204" pitchFamily="34" charset="0"/>
                <a:ea typeface="Calibri" panose="020F0502020204030204" pitchFamily="34" charset="0"/>
                <a:cs typeface="Times New Roman" panose="02020603050405020304" pitchFamily="18" charset="0"/>
              </a:rPr>
              <a:t>alls so we focus on the 9 key steps below:</a:t>
            </a:r>
          </a:p>
          <a:p>
            <a:pPr marL="0" indent="0">
              <a:lnSpc>
                <a:spcPct val="120000"/>
              </a:lnSpc>
              <a:spcBef>
                <a:spcPts val="0"/>
              </a:spcBef>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GB" sz="1800" b="1" dirty="0">
                <a:solidFill>
                  <a:srgbClr val="333333"/>
                </a:solidFill>
                <a:effectLst/>
                <a:latin typeface="Open Sans" panose="020B0606030504020204" pitchFamily="34" charset="0"/>
                <a:ea typeface="Times New Roman" panose="02020603050405020304" pitchFamily="18" charset="0"/>
              </a:rPr>
              <a:t>1. Raise Awareness </a:t>
            </a:r>
            <a:br>
              <a:rPr lang="en-GB" sz="1800" dirty="0">
                <a:solidFill>
                  <a:srgbClr val="333333"/>
                </a:solidFill>
                <a:effectLst/>
                <a:latin typeface="Open Sans" panose="020B0606030504020204" pitchFamily="34" charset="0"/>
                <a:ea typeface="Times New Roman" panose="02020603050405020304" pitchFamily="18" charset="0"/>
              </a:rPr>
            </a:br>
            <a:r>
              <a:rPr lang="en-GB" sz="1800" dirty="0">
                <a:solidFill>
                  <a:srgbClr val="333333"/>
                </a:solidFill>
                <a:effectLst/>
                <a:latin typeface="Open Sans" panose="020B0606030504020204" pitchFamily="34" charset="0"/>
                <a:ea typeface="Times New Roman" panose="02020603050405020304" pitchFamily="18" charset="0"/>
              </a:rPr>
              <a:t>Make sure that decision makers in your organisation are aware of the UK GDPR law and its responsibilities. </a:t>
            </a:r>
            <a:endParaRPr lang="en-GB" sz="1800" dirty="0">
              <a:effectLst/>
              <a:latin typeface="Times New Roman" panose="02020603050405020304" pitchFamily="18" charset="0"/>
              <a:ea typeface="Times New Roman" panose="02020603050405020304" pitchFamily="18" charset="0"/>
            </a:endParaRPr>
          </a:p>
          <a:p>
            <a:pPr marL="0" indent="0" algn="l">
              <a:lnSpc>
                <a:spcPct val="120000"/>
              </a:lnSpc>
              <a:spcBef>
                <a:spcPts val="0"/>
              </a:spcBef>
              <a:buNone/>
            </a:pPr>
            <a:r>
              <a:rPr lang="en-GB" sz="1800" b="1" dirty="0">
                <a:solidFill>
                  <a:srgbClr val="333333"/>
                </a:solidFill>
                <a:effectLst/>
                <a:latin typeface="Open Sans" panose="020B0606030504020204" pitchFamily="34" charset="0"/>
                <a:ea typeface="Times New Roman" panose="02020603050405020304" pitchFamily="18" charset="0"/>
              </a:rPr>
              <a:t>2. Map the Information you hold </a:t>
            </a:r>
            <a:br>
              <a:rPr lang="en-GB" sz="1800" dirty="0">
                <a:solidFill>
                  <a:srgbClr val="333333"/>
                </a:solidFill>
                <a:effectLst/>
                <a:latin typeface="Open Sans" panose="020B0606030504020204" pitchFamily="34" charset="0"/>
                <a:ea typeface="Times New Roman" panose="02020603050405020304" pitchFamily="18" charset="0"/>
              </a:rPr>
            </a:br>
            <a:r>
              <a:rPr lang="en-GB" sz="1800" dirty="0">
                <a:solidFill>
                  <a:srgbClr val="333333"/>
                </a:solidFill>
                <a:effectLst/>
                <a:latin typeface="Open Sans" panose="020B0606030504020204" pitchFamily="34" charset="0"/>
                <a:ea typeface="Times New Roman" panose="02020603050405020304" pitchFamily="18" charset="0"/>
              </a:rPr>
              <a:t>You should document what personal data you hold, where it came from and also who you share it with. You may need to organise an </a:t>
            </a:r>
            <a:r>
              <a:rPr lang="en-GB" sz="1800" b="1" dirty="0">
                <a:solidFill>
                  <a:srgbClr val="333333"/>
                </a:solidFill>
                <a:latin typeface="Open Sans" panose="020B0606030504020204" pitchFamily="34" charset="0"/>
                <a:ea typeface="Times New Roman" panose="02020603050405020304" pitchFamily="18" charset="0"/>
              </a:rPr>
              <a:t>I</a:t>
            </a:r>
            <a:r>
              <a:rPr lang="en-GB" sz="1800" b="1" dirty="0">
                <a:solidFill>
                  <a:srgbClr val="333333"/>
                </a:solidFill>
                <a:effectLst/>
                <a:latin typeface="Open Sans" panose="020B0606030504020204" pitchFamily="34" charset="0"/>
                <a:ea typeface="Times New Roman" panose="02020603050405020304" pitchFamily="18" charset="0"/>
              </a:rPr>
              <a:t>nformation Audit</a:t>
            </a:r>
            <a:r>
              <a:rPr lang="en-GB" sz="1800" dirty="0">
                <a:solidFill>
                  <a:srgbClr val="333333"/>
                </a:solidFill>
                <a:effectLst/>
                <a:latin typeface="Open Sans" panose="020B0606030504020204" pitchFamily="34"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GB" sz="1800" b="1" dirty="0">
                <a:solidFill>
                  <a:srgbClr val="333333"/>
                </a:solidFill>
                <a:effectLst/>
                <a:latin typeface="Open Sans" panose="020B0606030504020204" pitchFamily="34" charset="0"/>
                <a:ea typeface="Times New Roman" panose="02020603050405020304" pitchFamily="18" charset="0"/>
              </a:rPr>
              <a:t>3. Legal basis for processing personal data </a:t>
            </a:r>
            <a:br>
              <a:rPr lang="en-GB" sz="1800" dirty="0">
                <a:solidFill>
                  <a:srgbClr val="333333"/>
                </a:solidFill>
                <a:effectLst/>
                <a:latin typeface="Open Sans" panose="020B0606030504020204" pitchFamily="34" charset="0"/>
                <a:ea typeface="Times New Roman" panose="02020603050405020304" pitchFamily="18" charset="0"/>
              </a:rPr>
            </a:br>
            <a:r>
              <a:rPr lang="en-GB" sz="1800" dirty="0">
                <a:solidFill>
                  <a:srgbClr val="333333"/>
                </a:solidFill>
                <a:effectLst/>
                <a:latin typeface="Open Sans" panose="020B0606030504020204" pitchFamily="34" charset="0"/>
                <a:ea typeface="Times New Roman" panose="02020603050405020304" pitchFamily="18" charset="0"/>
              </a:rPr>
              <a:t>Look at the various types of data processing you carry out, identify your legal basis for carrying it out and also document it.</a:t>
            </a:r>
            <a:endParaRPr lang="en-GB" sz="1800"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GB" sz="1800" b="1" dirty="0">
                <a:solidFill>
                  <a:srgbClr val="333333"/>
                </a:solidFill>
                <a:effectLst/>
                <a:latin typeface="Open Sans" panose="020B0606030504020204" pitchFamily="34" charset="0"/>
                <a:ea typeface="Times New Roman" panose="02020603050405020304" pitchFamily="18" charset="0"/>
              </a:rPr>
              <a:t>4. Consent </a:t>
            </a:r>
            <a:br>
              <a:rPr lang="en-GB" sz="1800" dirty="0">
                <a:solidFill>
                  <a:srgbClr val="333333"/>
                </a:solidFill>
                <a:effectLst/>
                <a:latin typeface="Open Sans" panose="020B0606030504020204" pitchFamily="34" charset="0"/>
                <a:ea typeface="Times New Roman" panose="02020603050405020304" pitchFamily="18" charset="0"/>
              </a:rPr>
            </a:br>
            <a:r>
              <a:rPr lang="en-GB" sz="1800" dirty="0">
                <a:solidFill>
                  <a:srgbClr val="333333"/>
                </a:solidFill>
                <a:effectLst/>
                <a:latin typeface="Open Sans" panose="020B0606030504020204" pitchFamily="34" charset="0"/>
                <a:ea typeface="Times New Roman" panose="02020603050405020304" pitchFamily="18" charset="0"/>
              </a:rPr>
              <a:t>Review how you seek, record and also manage consent and whether you need to make any changes. Refresh existing consents now if they don’t meet the GDPR standard.</a:t>
            </a:r>
            <a:endParaRPr lang="en-GB" sz="1800" dirty="0">
              <a:effectLst/>
              <a:latin typeface="Times New Roman" panose="02020603050405020304" pitchFamily="18" charset="0"/>
              <a:ea typeface="Times New Roman" panose="02020603050405020304" pitchFamily="18" charset="0"/>
            </a:endParaRPr>
          </a:p>
          <a:p>
            <a:pPr marL="0" indent="0" algn="l">
              <a:lnSpc>
                <a:spcPct val="120000"/>
              </a:lnSpc>
              <a:spcBef>
                <a:spcPts val="0"/>
              </a:spcBef>
              <a:buNone/>
            </a:pPr>
            <a:r>
              <a:rPr lang="en-GB" sz="1800" b="1" dirty="0">
                <a:solidFill>
                  <a:srgbClr val="333333"/>
                </a:solidFill>
                <a:effectLst/>
                <a:latin typeface="Open Sans" panose="020B0606030504020204" pitchFamily="34" charset="0"/>
                <a:ea typeface="Times New Roman" panose="02020603050405020304" pitchFamily="18" charset="0"/>
              </a:rPr>
              <a:t>5. Communicating privacy information </a:t>
            </a:r>
            <a:br>
              <a:rPr lang="en-GB" sz="1800" dirty="0">
                <a:solidFill>
                  <a:srgbClr val="333333"/>
                </a:solidFill>
                <a:effectLst/>
                <a:latin typeface="Open Sans" panose="020B0606030504020204" pitchFamily="34" charset="0"/>
                <a:ea typeface="Times New Roman" panose="02020603050405020304" pitchFamily="18" charset="0"/>
              </a:rPr>
            </a:br>
            <a:r>
              <a:rPr lang="en-GB" sz="1800" dirty="0">
                <a:solidFill>
                  <a:srgbClr val="333333"/>
                </a:solidFill>
                <a:effectLst/>
                <a:latin typeface="Open Sans" panose="020B0606030504020204" pitchFamily="34" charset="0"/>
                <a:ea typeface="Times New Roman" panose="02020603050405020304" pitchFamily="18" charset="0"/>
              </a:rPr>
              <a:t>Review your current </a:t>
            </a:r>
            <a:r>
              <a:rPr lang="en-GB" sz="1800" b="1" dirty="0">
                <a:solidFill>
                  <a:srgbClr val="333333"/>
                </a:solidFill>
                <a:effectLst/>
                <a:latin typeface="Open Sans" panose="020B0606030504020204" pitchFamily="34" charset="0"/>
                <a:ea typeface="Times New Roman" panose="02020603050405020304" pitchFamily="18" charset="0"/>
              </a:rPr>
              <a:t>Privacy </a:t>
            </a:r>
            <a:r>
              <a:rPr lang="en-GB" sz="1800" b="1" dirty="0">
                <a:solidFill>
                  <a:srgbClr val="333333"/>
                </a:solidFill>
                <a:latin typeface="Open Sans" panose="020B0606030504020204" pitchFamily="34" charset="0"/>
                <a:ea typeface="Times New Roman" panose="02020603050405020304" pitchFamily="18" charset="0"/>
              </a:rPr>
              <a:t>N</a:t>
            </a:r>
            <a:r>
              <a:rPr lang="en-GB" sz="1800" b="1" dirty="0">
                <a:solidFill>
                  <a:srgbClr val="333333"/>
                </a:solidFill>
                <a:effectLst/>
                <a:latin typeface="Open Sans" panose="020B0606030504020204" pitchFamily="34" charset="0"/>
                <a:ea typeface="Times New Roman" panose="02020603050405020304" pitchFamily="18" charset="0"/>
              </a:rPr>
              <a:t>otice </a:t>
            </a:r>
            <a:r>
              <a:rPr lang="en-GB" sz="1800" dirty="0">
                <a:solidFill>
                  <a:srgbClr val="333333"/>
                </a:solidFill>
                <a:effectLst/>
                <a:latin typeface="Open Sans" panose="020B0606030504020204" pitchFamily="34" charset="0"/>
                <a:ea typeface="Times New Roman" panose="02020603050405020304" pitchFamily="18" charset="0"/>
              </a:rPr>
              <a:t>or statement.</a:t>
            </a:r>
            <a:endParaRPr lang="en-GB" sz="1800" dirty="0">
              <a:effectLst/>
              <a:latin typeface="Times New Roman" panose="02020603050405020304" pitchFamily="18" charset="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721399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Village Halls and Data Protection </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959351"/>
          </a:xfrm>
        </p:spPr>
        <p:txBody>
          <a:bodyPr>
            <a:normAutofit fontScale="77500" lnSpcReduction="20000"/>
          </a:bodyPr>
          <a:lstStyle/>
          <a:p>
            <a:pPr marL="0" indent="0">
              <a:lnSpc>
                <a:spcPct val="120000"/>
              </a:lnSpc>
              <a:spcBef>
                <a:spcPts val="0"/>
              </a:spcBef>
              <a:buNone/>
            </a:pPr>
            <a:r>
              <a:rPr lang="en-GB" sz="3100" b="1" dirty="0">
                <a:effectLst/>
                <a:latin typeface="Calibri" panose="020F0502020204030204" pitchFamily="34" charset="0"/>
                <a:ea typeface="Calibri" panose="020F0502020204030204" pitchFamily="34" charset="0"/>
                <a:cs typeface="Times New Roman" panose="02020603050405020304" pitchFamily="18" charset="0"/>
              </a:rPr>
              <a:t>The Steps to Compliance cont.</a:t>
            </a:r>
            <a:endParaRPr lang="en-GB" sz="3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l">
              <a:lnSpc>
                <a:spcPct val="120000"/>
              </a:lnSpc>
              <a:spcBef>
                <a:spcPts val="0"/>
              </a:spcBef>
              <a:buNone/>
            </a:pPr>
            <a:endParaRPr lang="en-GB" sz="1800" b="1" dirty="0">
              <a:solidFill>
                <a:srgbClr val="333333"/>
              </a:solidFill>
              <a:effectLst/>
              <a:latin typeface="Open Sans" panose="020B0606030504020204" pitchFamily="34" charset="0"/>
              <a:ea typeface="Times New Roman" panose="02020603050405020304" pitchFamily="18" charset="0"/>
            </a:endParaRPr>
          </a:p>
          <a:p>
            <a:pPr marL="0" indent="0" algn="l">
              <a:lnSpc>
                <a:spcPct val="120000"/>
              </a:lnSpc>
              <a:spcBef>
                <a:spcPts val="0"/>
              </a:spcBef>
              <a:buNone/>
            </a:pPr>
            <a:r>
              <a:rPr lang="en-GB" sz="2100" b="1" dirty="0">
                <a:solidFill>
                  <a:srgbClr val="333333"/>
                </a:solidFill>
                <a:effectLst/>
                <a:latin typeface="Open Sans" panose="020B0606030504020204" pitchFamily="34" charset="0"/>
                <a:ea typeface="Times New Roman" panose="02020603050405020304" pitchFamily="18" charset="0"/>
              </a:rPr>
              <a:t>6. Individuals’ rights </a:t>
            </a:r>
            <a:br>
              <a:rPr lang="en-GB" sz="2100" dirty="0">
                <a:solidFill>
                  <a:srgbClr val="333333"/>
                </a:solidFill>
                <a:effectLst/>
                <a:latin typeface="Open Sans" panose="020B0606030504020204" pitchFamily="34" charset="0"/>
                <a:ea typeface="Times New Roman" panose="02020603050405020304" pitchFamily="18" charset="0"/>
              </a:rPr>
            </a:br>
            <a:r>
              <a:rPr lang="en-GB" sz="2100" dirty="0">
                <a:solidFill>
                  <a:srgbClr val="333333"/>
                </a:solidFill>
                <a:effectLst/>
                <a:latin typeface="Open Sans" panose="020B0606030504020204" pitchFamily="34" charset="0"/>
                <a:ea typeface="Times New Roman" panose="02020603050405020304" pitchFamily="18" charset="0"/>
              </a:rPr>
              <a:t>Check your procedures to ensure they cover all the rights individuals have (</a:t>
            </a:r>
            <a:r>
              <a:rPr lang="en-GB" sz="2100" b="1" dirty="0">
                <a:solidFill>
                  <a:srgbClr val="333333"/>
                </a:solidFill>
                <a:effectLst/>
                <a:latin typeface="Open Sans" panose="020B0606030504020204" pitchFamily="34" charset="0"/>
                <a:ea typeface="Times New Roman" panose="02020603050405020304" pitchFamily="18" charset="0"/>
              </a:rPr>
              <a:t>SAR see below</a:t>
            </a:r>
            <a:r>
              <a:rPr lang="en-GB" sz="2100" dirty="0">
                <a:solidFill>
                  <a:srgbClr val="333333"/>
                </a:solidFill>
                <a:effectLst/>
                <a:latin typeface="Open Sans" panose="020B0606030504020204" pitchFamily="34" charset="0"/>
                <a:ea typeface="Times New Roman" panose="02020603050405020304" pitchFamily="18" charset="0"/>
              </a:rPr>
              <a:t>), including also how you would delete personal data or provide data electronically and in a commonly used format.</a:t>
            </a:r>
            <a:endParaRPr lang="en-GB" sz="2100"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GB" sz="2100" b="1" dirty="0">
                <a:solidFill>
                  <a:srgbClr val="333333"/>
                </a:solidFill>
                <a:effectLst/>
                <a:latin typeface="Open Sans" panose="020B0606030504020204" pitchFamily="34" charset="0"/>
                <a:ea typeface="Times New Roman" panose="02020603050405020304" pitchFamily="18" charset="0"/>
              </a:rPr>
              <a:t>7. Data breaches </a:t>
            </a:r>
            <a:br>
              <a:rPr lang="en-GB" sz="2100" dirty="0">
                <a:solidFill>
                  <a:srgbClr val="333333"/>
                </a:solidFill>
                <a:effectLst/>
                <a:latin typeface="Open Sans" panose="020B0606030504020204" pitchFamily="34" charset="0"/>
                <a:ea typeface="Times New Roman" panose="02020603050405020304" pitchFamily="18" charset="0"/>
              </a:rPr>
            </a:br>
            <a:r>
              <a:rPr lang="en-GB" sz="2100" dirty="0">
                <a:solidFill>
                  <a:srgbClr val="333333"/>
                </a:solidFill>
                <a:effectLst/>
                <a:latin typeface="Open Sans" panose="020B0606030504020204" pitchFamily="34" charset="0"/>
                <a:ea typeface="Times New Roman" panose="02020603050405020304" pitchFamily="18" charset="0"/>
              </a:rPr>
              <a:t>In addition, make sure you have the right procedures in place to detect, report and investigate a personal data breach.</a:t>
            </a:r>
            <a:endParaRPr lang="en-GB" sz="2100" dirty="0">
              <a:effectLst/>
              <a:latin typeface="Times New Roman" panose="02020603050405020304" pitchFamily="18" charset="0"/>
              <a:ea typeface="Times New Roman" panose="02020603050405020304" pitchFamily="18" charset="0"/>
            </a:endParaRPr>
          </a:p>
          <a:p>
            <a:pPr marL="0" indent="0" algn="l">
              <a:lnSpc>
                <a:spcPct val="120000"/>
              </a:lnSpc>
              <a:spcBef>
                <a:spcPts val="0"/>
              </a:spcBef>
              <a:buNone/>
            </a:pPr>
            <a:r>
              <a:rPr lang="en-GB" sz="2100" b="1" dirty="0">
                <a:solidFill>
                  <a:srgbClr val="333333"/>
                </a:solidFill>
                <a:effectLst/>
                <a:latin typeface="Open Sans" panose="020B0606030504020204" pitchFamily="34" charset="0"/>
                <a:ea typeface="Times New Roman" panose="02020603050405020304" pitchFamily="18" charset="0"/>
              </a:rPr>
              <a:t>8. Subject Access </a:t>
            </a:r>
            <a:r>
              <a:rPr lang="en-GB" sz="2100" b="1" dirty="0">
                <a:solidFill>
                  <a:srgbClr val="333333"/>
                </a:solidFill>
                <a:latin typeface="Open Sans" panose="020B0606030504020204" pitchFamily="34" charset="0"/>
                <a:ea typeface="Times New Roman" panose="02020603050405020304" pitchFamily="18" charset="0"/>
              </a:rPr>
              <a:t>R</a:t>
            </a:r>
            <a:r>
              <a:rPr lang="en-GB" sz="2100" b="1" dirty="0">
                <a:solidFill>
                  <a:srgbClr val="333333"/>
                </a:solidFill>
                <a:effectLst/>
                <a:latin typeface="Open Sans" panose="020B0606030504020204" pitchFamily="34" charset="0"/>
                <a:ea typeface="Times New Roman" panose="02020603050405020304" pitchFamily="18" charset="0"/>
              </a:rPr>
              <a:t>equests </a:t>
            </a:r>
            <a:br>
              <a:rPr lang="en-GB" sz="2100" dirty="0">
                <a:solidFill>
                  <a:srgbClr val="333333"/>
                </a:solidFill>
                <a:effectLst/>
                <a:latin typeface="Open Sans" panose="020B0606030504020204" pitchFamily="34" charset="0"/>
                <a:ea typeface="Times New Roman" panose="02020603050405020304" pitchFamily="18" charset="0"/>
              </a:rPr>
            </a:br>
            <a:r>
              <a:rPr lang="en-GB" sz="2100" dirty="0">
                <a:solidFill>
                  <a:srgbClr val="333333"/>
                </a:solidFill>
                <a:effectLst/>
                <a:latin typeface="Open Sans" panose="020B0606030504020204" pitchFamily="34" charset="0"/>
                <a:ea typeface="Times New Roman" panose="02020603050405020304" pitchFamily="18" charset="0"/>
              </a:rPr>
              <a:t>E</a:t>
            </a:r>
            <a:r>
              <a:rPr lang="en-GB" sz="2100" dirty="0">
                <a:solidFill>
                  <a:srgbClr val="333333"/>
                </a:solidFill>
                <a:latin typeface="Open Sans" panose="020B0606030504020204" pitchFamily="34" charset="0"/>
                <a:ea typeface="Times New Roman" panose="02020603050405020304" pitchFamily="18" charset="0"/>
              </a:rPr>
              <a:t>nsure</a:t>
            </a:r>
            <a:r>
              <a:rPr lang="en-GB" sz="2100" dirty="0">
                <a:solidFill>
                  <a:srgbClr val="333333"/>
                </a:solidFill>
                <a:effectLst/>
                <a:latin typeface="Open Sans" panose="020B0606030504020204" pitchFamily="34" charset="0"/>
                <a:ea typeface="Times New Roman" panose="02020603050405020304" pitchFamily="18" charset="0"/>
              </a:rPr>
              <a:t> your procedures can meet </a:t>
            </a:r>
            <a:r>
              <a:rPr lang="en-GB" sz="2100" b="1" dirty="0">
                <a:solidFill>
                  <a:srgbClr val="333333"/>
                </a:solidFill>
                <a:effectLst/>
                <a:latin typeface="Open Sans" panose="020B0606030504020204" pitchFamily="34" charset="0"/>
                <a:ea typeface="Times New Roman" panose="02020603050405020304" pitchFamily="18" charset="0"/>
              </a:rPr>
              <a:t>SAR </a:t>
            </a:r>
            <a:r>
              <a:rPr lang="en-GB" sz="2100" dirty="0">
                <a:solidFill>
                  <a:srgbClr val="333333"/>
                </a:solidFill>
                <a:effectLst/>
                <a:latin typeface="Open Sans" panose="020B0606030504020204" pitchFamily="34" charset="0"/>
                <a:ea typeface="Times New Roman" panose="02020603050405020304" pitchFamily="18" charset="0"/>
              </a:rPr>
              <a:t>requirements.</a:t>
            </a:r>
            <a:endParaRPr lang="en-GB" sz="2100" dirty="0">
              <a:effectLst/>
              <a:latin typeface="Times New Roman" panose="02020603050405020304" pitchFamily="18" charset="0"/>
              <a:ea typeface="Times New Roman" panose="02020603050405020304" pitchFamily="18" charset="0"/>
            </a:endParaRPr>
          </a:p>
          <a:p>
            <a:pPr marL="0" indent="0" algn="l">
              <a:lnSpc>
                <a:spcPct val="120000"/>
              </a:lnSpc>
              <a:spcBef>
                <a:spcPts val="0"/>
              </a:spcBef>
              <a:buNone/>
            </a:pPr>
            <a:r>
              <a:rPr lang="en-GB" sz="2100" b="1" dirty="0">
                <a:solidFill>
                  <a:srgbClr val="333333"/>
                </a:solidFill>
                <a:effectLst/>
                <a:latin typeface="Open Sans" panose="020B0606030504020204" pitchFamily="34" charset="0"/>
                <a:ea typeface="Times New Roman" panose="02020603050405020304" pitchFamily="18" charset="0"/>
              </a:rPr>
              <a:t>9. Data Protection Officers </a:t>
            </a:r>
            <a:br>
              <a:rPr lang="en-GB" sz="2100" dirty="0">
                <a:solidFill>
                  <a:srgbClr val="333333"/>
                </a:solidFill>
                <a:effectLst/>
                <a:latin typeface="Open Sans" panose="020B0606030504020204" pitchFamily="34" charset="0"/>
                <a:ea typeface="Times New Roman" panose="02020603050405020304" pitchFamily="18" charset="0"/>
              </a:rPr>
            </a:br>
            <a:r>
              <a:rPr lang="en-GB" sz="2100" dirty="0">
                <a:solidFill>
                  <a:srgbClr val="333333"/>
                </a:solidFill>
                <a:effectLst/>
                <a:latin typeface="Open Sans" panose="020B0606030504020204" pitchFamily="34" charset="0"/>
                <a:ea typeface="Times New Roman" panose="02020603050405020304" pitchFamily="18" charset="0"/>
              </a:rPr>
              <a:t>Designate a Data Protection Officer, if required, or someone to take responsibility for data protection compliance and also assess where this role will sit within your organisation’s structure and governance arrangements.</a:t>
            </a:r>
          </a:p>
          <a:p>
            <a:pPr marL="0" indent="0" algn="l">
              <a:lnSpc>
                <a:spcPct val="120000"/>
              </a:lnSpc>
              <a:spcBef>
                <a:spcPts val="0"/>
              </a:spcBef>
              <a:buNone/>
            </a:pPr>
            <a:endParaRPr lang="en-GB" sz="1800" dirty="0">
              <a:solidFill>
                <a:srgbClr val="333333"/>
              </a:solidFill>
              <a:effectLst/>
              <a:latin typeface="Open Sans" panose="020B0606030504020204" pitchFamily="34" charset="0"/>
              <a:ea typeface="Times New Roman" panose="02020603050405020304" pitchFamily="18" charset="0"/>
            </a:endParaRPr>
          </a:p>
          <a:p>
            <a:pPr marL="0" indent="0" algn="l">
              <a:lnSpc>
                <a:spcPct val="120000"/>
              </a:lnSpc>
              <a:spcBef>
                <a:spcPts val="0"/>
              </a:spcBef>
              <a:buNone/>
            </a:pPr>
            <a:r>
              <a:rPr lang="en-GB" sz="2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Note - A Parish or Town Council running a community building will need to appoint a DPO, because it is a Public Authority. However, it is unlikely that charitable village halls, church halls or community centres or similar organisations will need to appoint a DPO unless handling certain kinds of large scale data. It may be helpful, however, to give one person responsibility for DP issues, as a 'DP contact' who would be the person identified in the privacy notice.</a:t>
            </a:r>
            <a:endParaRPr lang="en-GB" sz="21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1201498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83B6F8-CB64-4838-80B9-5A0EC72EA68A}" vid="{3843239F-7A71-4555-92C6-60A06353BAF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83B6F8-CB64-4838-80B9-5A0EC72EA68A}" vid="{3A408DAE-BA6C-46CF-862A-81BE2990FEF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AGM Powerpoint template</Template>
  <TotalTime>1072</TotalTime>
  <Words>2236</Words>
  <Application>Microsoft Office PowerPoint</Application>
  <PresentationFormat>Widescreen</PresentationFormat>
  <Paragraphs>151</Paragraphs>
  <Slides>18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Arial</vt:lpstr>
      <vt:lpstr>Calibri</vt:lpstr>
      <vt:lpstr>Calibri Light</vt:lpstr>
      <vt:lpstr>Frutiger LT W01_65 Bold1475746</vt:lpstr>
      <vt:lpstr>Open Sans</vt:lpstr>
      <vt:lpstr>Times New Roman</vt:lpstr>
      <vt:lpstr>Wingdings</vt:lpstr>
      <vt:lpstr>Office Theme</vt:lpstr>
      <vt:lpstr>Custom Design</vt:lpstr>
      <vt:lpstr>Village Halls and GDPR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lpstr>Village Halls and Data Protection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Hayward-Smith</dc:creator>
  <cp:lastModifiedBy>Tim Hayward-Smith</cp:lastModifiedBy>
  <cp:revision>25</cp:revision>
  <cp:lastPrinted>2021-11-25T19:09:18Z</cp:lastPrinted>
  <dcterms:created xsi:type="dcterms:W3CDTF">2021-10-05T14:17:29Z</dcterms:created>
  <dcterms:modified xsi:type="dcterms:W3CDTF">2022-10-13T10:50:46Z</dcterms:modified>
</cp:coreProperties>
</file>