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14" r:id="rId2"/>
    <p:sldId id="313" r:id="rId3"/>
    <p:sldId id="315" r:id="rId4"/>
    <p:sldId id="317" r:id="rId5"/>
    <p:sldId id="316" r:id="rId6"/>
    <p:sldId id="318" r:id="rId7"/>
    <p:sldId id="320" r:id="rId8"/>
    <p:sldId id="31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D63C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79" d="100"/>
          <a:sy n="79" d="100"/>
        </p:scale>
        <p:origin x="8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177F1-A77E-44F6-BB6D-CB6DDA197C5B}" type="datetimeFigureOut">
              <a:rPr lang="en-GB" smtClean="0"/>
              <a:t>07/09/2022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D00CB-BB39-46DB-8583-A1460212F6B7}" type="slidenum">
              <a:rPr lang="en-GB" smtClean="0"/>
              <a:t>‹#›</a:t>
            </a:fld>
            <a:endParaRPr lang="en-GB"/>
          </a:p>
        </p:txBody>
      </p:sp>
    </p:spTree>
    <p:extLst>
      <p:ext uri="{BB962C8B-B14F-4D97-AF65-F5344CB8AC3E}">
        <p14:creationId xmlns:p14="http://schemas.microsoft.com/office/powerpoint/2010/main" val="149640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badi" panose="020B0604020104020204" pitchFamily="34" charset="0"/>
              </a:rPr>
              <a:t>Create the culture </a:t>
            </a:r>
            <a:r>
              <a:rPr lang="en-US" sz="1200" dirty="0">
                <a:latin typeface="Abadi" panose="020B0604020104020204" pitchFamily="34" charset="0"/>
              </a:rPr>
              <a:t>- If you decide to cut energy consumption, make sure everyone is on board. Use organisation-wide meetings to brainstorm ideas and consider creating an energy champion. Keep communicating about the differences you are making – financially and environmentally.</a:t>
            </a:r>
          </a:p>
          <a:p>
            <a:r>
              <a:rPr lang="en-US" sz="1200" b="1" dirty="0">
                <a:latin typeface="Abadi" panose="020B0604020104020204" pitchFamily="34" charset="0"/>
              </a:rPr>
              <a:t>Put an AMR on your wish list - </a:t>
            </a:r>
            <a:r>
              <a:rPr lang="en-US" sz="1200" dirty="0">
                <a:latin typeface="Abadi" panose="020B0604020104020204" pitchFamily="34" charset="0"/>
              </a:rPr>
              <a:t>An automated meter reading (AMR) device lets you review consumption in both operational and non-operational times. This ability to understand business patterns will hep you make better decisions on saving money.</a:t>
            </a:r>
          </a:p>
          <a:p>
            <a:r>
              <a:rPr lang="en-US" sz="1200" b="1" dirty="0">
                <a:latin typeface="Abadi" panose="020B0604020104020204" pitchFamily="34" charset="0"/>
              </a:rPr>
              <a:t>Pick your energy firm wisely - </a:t>
            </a:r>
            <a:r>
              <a:rPr lang="en-US" sz="1200" dirty="0">
                <a:latin typeface="Abadi" panose="020B0604020104020204" pitchFamily="34" charset="0"/>
              </a:rPr>
              <a:t>Check you are getting value for money and if your tariff has dual rates, it may be prudent to carry out certain tasks during off-peak times.</a:t>
            </a:r>
          </a:p>
          <a:p>
            <a:r>
              <a:rPr lang="en-US" sz="1200" b="1" dirty="0">
                <a:latin typeface="Abadi" panose="020B0604020104020204" pitchFamily="34" charset="0"/>
              </a:rPr>
              <a:t>Beware the ghost of energy past - </a:t>
            </a:r>
            <a:r>
              <a:rPr lang="en-US" sz="1200" dirty="0">
                <a:latin typeface="Abadi" panose="020B0604020104020204" pitchFamily="34" charset="0"/>
              </a:rPr>
              <a:t>Phantom energy is used by equipment plugged in but not in use. And it’s big. Try having all computer peripherals (printers, monitors </a:t>
            </a:r>
            <a:r>
              <a:rPr lang="en-US" sz="1200" dirty="0" err="1">
                <a:latin typeface="Abadi" panose="020B0604020104020204" pitchFamily="34" charset="0"/>
              </a:rPr>
              <a:t>etc</a:t>
            </a:r>
            <a:r>
              <a:rPr lang="en-US" sz="1200" dirty="0">
                <a:latin typeface="Abadi" panose="020B0604020104020204" pitchFamily="34" charset="0"/>
              </a:rPr>
              <a:t>) connected to power strips so one flip of a switch cuts all power.</a:t>
            </a:r>
          </a:p>
          <a:p>
            <a:r>
              <a:rPr lang="en-US" sz="1200" b="1" dirty="0">
                <a:latin typeface="Abadi" panose="020B0604020104020204" pitchFamily="34" charset="0"/>
              </a:rPr>
              <a:t>Control the temperature - </a:t>
            </a:r>
            <a:r>
              <a:rPr lang="en-US" sz="1200" dirty="0">
                <a:latin typeface="Abadi" panose="020B0604020104020204" pitchFamily="34" charset="0"/>
              </a:rPr>
              <a:t>Heating, ventilation and air conditioning can account for 60% of energy costs. Think about setting temperature controls which only operate below 23C. A 1% thermostat adjustment can reduce energy costs up to 8%.</a:t>
            </a:r>
          </a:p>
          <a:p>
            <a:endParaRPr lang="en-GB" dirty="0"/>
          </a:p>
        </p:txBody>
      </p:sp>
      <p:sp>
        <p:nvSpPr>
          <p:cNvPr id="4" name="Slide Number Placeholder 3"/>
          <p:cNvSpPr>
            <a:spLocks noGrp="1"/>
          </p:cNvSpPr>
          <p:nvPr>
            <p:ph type="sldNum" sz="quarter" idx="5"/>
          </p:nvPr>
        </p:nvSpPr>
        <p:spPr/>
        <p:txBody>
          <a:bodyPr/>
          <a:lstStyle/>
          <a:p>
            <a:fld id="{69CD00CB-BB39-46DB-8583-A1460212F6B7}" type="slidenum">
              <a:rPr lang="en-GB" smtClean="0"/>
              <a:t>5</a:t>
            </a:fld>
            <a:endParaRPr lang="en-GB"/>
          </a:p>
        </p:txBody>
      </p:sp>
    </p:spTree>
    <p:extLst>
      <p:ext uri="{BB962C8B-B14F-4D97-AF65-F5344CB8AC3E}">
        <p14:creationId xmlns:p14="http://schemas.microsoft.com/office/powerpoint/2010/main" val="9559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CD00CB-BB39-46DB-8583-A1460212F6B7}" type="slidenum">
              <a:rPr lang="en-GB" smtClean="0"/>
              <a:t>6</a:t>
            </a:fld>
            <a:endParaRPr lang="en-GB"/>
          </a:p>
        </p:txBody>
      </p:sp>
    </p:spTree>
    <p:extLst>
      <p:ext uri="{BB962C8B-B14F-4D97-AF65-F5344CB8AC3E}">
        <p14:creationId xmlns:p14="http://schemas.microsoft.com/office/powerpoint/2010/main" val="3234178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CD00CB-BB39-46DB-8583-A1460212F6B7}" type="slidenum">
              <a:rPr lang="en-GB" smtClean="0"/>
              <a:t>7</a:t>
            </a:fld>
            <a:endParaRPr lang="en-GB"/>
          </a:p>
        </p:txBody>
      </p:sp>
    </p:spTree>
    <p:extLst>
      <p:ext uri="{BB962C8B-B14F-4D97-AF65-F5344CB8AC3E}">
        <p14:creationId xmlns:p14="http://schemas.microsoft.com/office/powerpoint/2010/main" val="27450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CD00CB-BB39-46DB-8583-A1460212F6B7}" type="slidenum">
              <a:rPr lang="en-GB" smtClean="0"/>
              <a:t>8</a:t>
            </a:fld>
            <a:endParaRPr lang="en-GB"/>
          </a:p>
        </p:txBody>
      </p:sp>
    </p:spTree>
    <p:extLst>
      <p:ext uri="{BB962C8B-B14F-4D97-AF65-F5344CB8AC3E}">
        <p14:creationId xmlns:p14="http://schemas.microsoft.com/office/powerpoint/2010/main" val="387532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E0B6-35F3-4457-9A1E-6344A0619B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47DF46-3043-4B80-AAA9-C1A39BEC36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FFB25C-9542-4923-B03B-BC712FBE5ED9}"/>
              </a:ext>
            </a:extLst>
          </p:cNvPr>
          <p:cNvSpPr>
            <a:spLocks noGrp="1"/>
          </p:cNvSpPr>
          <p:nvPr>
            <p:ph type="dt" sz="half" idx="10"/>
          </p:nvPr>
        </p:nvSpPr>
        <p:spPr/>
        <p:txBody>
          <a:bodyPr/>
          <a:lstStyle/>
          <a:p>
            <a:fld id="{AE561638-F306-4F89-91F2-F005B145A5E0}" type="datetimeFigureOut">
              <a:rPr lang="en-GB" smtClean="0"/>
              <a:t>07/09/2022</a:t>
            </a:fld>
            <a:endParaRPr lang="en-GB"/>
          </a:p>
        </p:txBody>
      </p:sp>
      <p:sp>
        <p:nvSpPr>
          <p:cNvPr id="5" name="Footer Placeholder 4">
            <a:extLst>
              <a:ext uri="{FF2B5EF4-FFF2-40B4-BE49-F238E27FC236}">
                <a16:creationId xmlns:a16="http://schemas.microsoft.com/office/drawing/2014/main" id="{4DF72C5D-0868-4E79-A7D4-0F025F9E0A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5F47D-6748-437C-BAB7-825A783B522E}"/>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14180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7FA4-13A4-4341-BBC7-8BF922A154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A48933-90B7-4045-B912-2A22BCDBD4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A627FA-94E1-4E0A-BE87-696C994A6B1A}"/>
              </a:ext>
            </a:extLst>
          </p:cNvPr>
          <p:cNvSpPr>
            <a:spLocks noGrp="1"/>
          </p:cNvSpPr>
          <p:nvPr>
            <p:ph type="dt" sz="half" idx="10"/>
          </p:nvPr>
        </p:nvSpPr>
        <p:spPr/>
        <p:txBody>
          <a:bodyPr/>
          <a:lstStyle/>
          <a:p>
            <a:fld id="{AE561638-F306-4F89-91F2-F005B145A5E0}" type="datetimeFigureOut">
              <a:rPr lang="en-GB" smtClean="0"/>
              <a:t>07/09/2022</a:t>
            </a:fld>
            <a:endParaRPr lang="en-GB"/>
          </a:p>
        </p:txBody>
      </p:sp>
      <p:sp>
        <p:nvSpPr>
          <p:cNvPr id="5" name="Footer Placeholder 4">
            <a:extLst>
              <a:ext uri="{FF2B5EF4-FFF2-40B4-BE49-F238E27FC236}">
                <a16:creationId xmlns:a16="http://schemas.microsoft.com/office/drawing/2014/main" id="{C7D3584A-B3EE-4A7A-8E85-20E1554EEC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205287-39A6-4D12-8313-5646DDA9710F}"/>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321056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7A0D17-EA37-4A9E-8784-C4B15D7D28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89BBE1-A720-4336-88C3-A9D5AF13AF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0C8192-027F-4B5A-B2CA-93F2AE0E6365}"/>
              </a:ext>
            </a:extLst>
          </p:cNvPr>
          <p:cNvSpPr>
            <a:spLocks noGrp="1"/>
          </p:cNvSpPr>
          <p:nvPr>
            <p:ph type="dt" sz="half" idx="10"/>
          </p:nvPr>
        </p:nvSpPr>
        <p:spPr/>
        <p:txBody>
          <a:bodyPr/>
          <a:lstStyle/>
          <a:p>
            <a:fld id="{AE561638-F306-4F89-91F2-F005B145A5E0}" type="datetimeFigureOut">
              <a:rPr lang="en-GB" smtClean="0"/>
              <a:t>07/09/2022</a:t>
            </a:fld>
            <a:endParaRPr lang="en-GB"/>
          </a:p>
        </p:txBody>
      </p:sp>
      <p:sp>
        <p:nvSpPr>
          <p:cNvPr id="5" name="Footer Placeholder 4">
            <a:extLst>
              <a:ext uri="{FF2B5EF4-FFF2-40B4-BE49-F238E27FC236}">
                <a16:creationId xmlns:a16="http://schemas.microsoft.com/office/drawing/2014/main" id="{B114E934-CF3B-494E-B8B0-B26C7E2513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4E1B76-68DC-4DA7-8D57-CB540FF8BF07}"/>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396213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5FDB-6C0E-42B1-A1C5-BDD1654F3B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CC2864-DF4A-4022-B7F4-F8AC3DB6AA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545361-B65C-4971-BF5E-2BEA7A505D26}"/>
              </a:ext>
            </a:extLst>
          </p:cNvPr>
          <p:cNvSpPr>
            <a:spLocks noGrp="1"/>
          </p:cNvSpPr>
          <p:nvPr>
            <p:ph type="dt" sz="half" idx="10"/>
          </p:nvPr>
        </p:nvSpPr>
        <p:spPr/>
        <p:txBody>
          <a:bodyPr/>
          <a:lstStyle/>
          <a:p>
            <a:fld id="{AE561638-F306-4F89-91F2-F005B145A5E0}" type="datetimeFigureOut">
              <a:rPr lang="en-GB" smtClean="0"/>
              <a:t>07/09/2022</a:t>
            </a:fld>
            <a:endParaRPr lang="en-GB"/>
          </a:p>
        </p:txBody>
      </p:sp>
      <p:sp>
        <p:nvSpPr>
          <p:cNvPr id="5" name="Footer Placeholder 4">
            <a:extLst>
              <a:ext uri="{FF2B5EF4-FFF2-40B4-BE49-F238E27FC236}">
                <a16:creationId xmlns:a16="http://schemas.microsoft.com/office/drawing/2014/main" id="{775F8DE2-36C5-4CCF-80E4-C2C5B1343E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397CAE-7FE4-4B8C-81D0-E72BE1ED30DB}"/>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77987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6A8E-2A6B-4FC5-AF99-DB0E7C619C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3BE69F-0DA5-4E4B-94CD-87F98D9296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FC2CB-35C8-4349-91AC-8FCFC5E46DC6}"/>
              </a:ext>
            </a:extLst>
          </p:cNvPr>
          <p:cNvSpPr>
            <a:spLocks noGrp="1"/>
          </p:cNvSpPr>
          <p:nvPr>
            <p:ph type="dt" sz="half" idx="10"/>
          </p:nvPr>
        </p:nvSpPr>
        <p:spPr/>
        <p:txBody>
          <a:bodyPr/>
          <a:lstStyle/>
          <a:p>
            <a:fld id="{AE561638-F306-4F89-91F2-F005B145A5E0}" type="datetimeFigureOut">
              <a:rPr lang="en-GB" smtClean="0"/>
              <a:t>07/09/2022</a:t>
            </a:fld>
            <a:endParaRPr lang="en-GB"/>
          </a:p>
        </p:txBody>
      </p:sp>
      <p:sp>
        <p:nvSpPr>
          <p:cNvPr id="5" name="Footer Placeholder 4">
            <a:extLst>
              <a:ext uri="{FF2B5EF4-FFF2-40B4-BE49-F238E27FC236}">
                <a16:creationId xmlns:a16="http://schemas.microsoft.com/office/drawing/2014/main" id="{7F01000E-B713-4042-BF91-0E086519B2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61A29F-48B5-4219-9306-BC22FFC43B44}"/>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121450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1825-0215-406C-84DF-AA1889B88B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E65CF7-C1B6-48CB-83DA-81CEC2AED7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45F694-2607-40D3-9BFB-D4B121E0C1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E03DFC-8A2C-4DB9-B2FC-DDD91D8A0B2C}"/>
              </a:ext>
            </a:extLst>
          </p:cNvPr>
          <p:cNvSpPr>
            <a:spLocks noGrp="1"/>
          </p:cNvSpPr>
          <p:nvPr>
            <p:ph type="dt" sz="half" idx="10"/>
          </p:nvPr>
        </p:nvSpPr>
        <p:spPr/>
        <p:txBody>
          <a:bodyPr/>
          <a:lstStyle/>
          <a:p>
            <a:fld id="{AE561638-F306-4F89-91F2-F005B145A5E0}" type="datetimeFigureOut">
              <a:rPr lang="en-GB" smtClean="0"/>
              <a:t>07/09/2022</a:t>
            </a:fld>
            <a:endParaRPr lang="en-GB"/>
          </a:p>
        </p:txBody>
      </p:sp>
      <p:sp>
        <p:nvSpPr>
          <p:cNvPr id="6" name="Footer Placeholder 5">
            <a:extLst>
              <a:ext uri="{FF2B5EF4-FFF2-40B4-BE49-F238E27FC236}">
                <a16:creationId xmlns:a16="http://schemas.microsoft.com/office/drawing/2014/main" id="{17388A2C-0158-42E1-8526-96B0EC2DF9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004561-A2D7-4DF2-ADA0-59BD2CE36424}"/>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21276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66D7-21DE-49B6-B0C1-F0CA5EA6D2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F45FD6-13D1-4619-BC11-F986A3D783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5C982-BFC6-482F-B850-2A1D79D2F0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289244-C34D-4B54-AF99-AF7D038DD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6C66DC-AC81-4286-84A8-125F5D27B9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9B35E1-36BF-4C36-A2FA-7DDDB798ACE7}"/>
              </a:ext>
            </a:extLst>
          </p:cNvPr>
          <p:cNvSpPr>
            <a:spLocks noGrp="1"/>
          </p:cNvSpPr>
          <p:nvPr>
            <p:ph type="dt" sz="half" idx="10"/>
          </p:nvPr>
        </p:nvSpPr>
        <p:spPr/>
        <p:txBody>
          <a:bodyPr/>
          <a:lstStyle/>
          <a:p>
            <a:fld id="{AE561638-F306-4F89-91F2-F005B145A5E0}" type="datetimeFigureOut">
              <a:rPr lang="en-GB" smtClean="0"/>
              <a:t>07/09/2022</a:t>
            </a:fld>
            <a:endParaRPr lang="en-GB"/>
          </a:p>
        </p:txBody>
      </p:sp>
      <p:sp>
        <p:nvSpPr>
          <p:cNvPr id="8" name="Footer Placeholder 7">
            <a:extLst>
              <a:ext uri="{FF2B5EF4-FFF2-40B4-BE49-F238E27FC236}">
                <a16:creationId xmlns:a16="http://schemas.microsoft.com/office/drawing/2014/main" id="{10719FC1-48A6-4B77-908C-4665E89499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357794-A1A1-44CC-86CA-84F92BA15B1A}"/>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92848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2835-B7E9-4D1B-9BA2-741B2E4BEC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9B0159-22A1-4AD8-B97D-43DE258519CE}"/>
              </a:ext>
            </a:extLst>
          </p:cNvPr>
          <p:cNvSpPr>
            <a:spLocks noGrp="1"/>
          </p:cNvSpPr>
          <p:nvPr>
            <p:ph type="dt" sz="half" idx="10"/>
          </p:nvPr>
        </p:nvSpPr>
        <p:spPr/>
        <p:txBody>
          <a:bodyPr/>
          <a:lstStyle/>
          <a:p>
            <a:fld id="{AE561638-F306-4F89-91F2-F005B145A5E0}" type="datetimeFigureOut">
              <a:rPr lang="en-GB" smtClean="0"/>
              <a:t>07/09/2022</a:t>
            </a:fld>
            <a:endParaRPr lang="en-GB"/>
          </a:p>
        </p:txBody>
      </p:sp>
      <p:sp>
        <p:nvSpPr>
          <p:cNvPr id="4" name="Footer Placeholder 3">
            <a:extLst>
              <a:ext uri="{FF2B5EF4-FFF2-40B4-BE49-F238E27FC236}">
                <a16:creationId xmlns:a16="http://schemas.microsoft.com/office/drawing/2014/main" id="{B3BC71F5-5E8F-4528-9BEA-7FC2695279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115374-1640-43CB-AEB5-4CE96D5F2A4D}"/>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179321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881CF-2BE1-4A2C-A7FC-0484FAC6B1DA}"/>
              </a:ext>
            </a:extLst>
          </p:cNvPr>
          <p:cNvSpPr>
            <a:spLocks noGrp="1"/>
          </p:cNvSpPr>
          <p:nvPr>
            <p:ph type="dt" sz="half" idx="10"/>
          </p:nvPr>
        </p:nvSpPr>
        <p:spPr/>
        <p:txBody>
          <a:bodyPr/>
          <a:lstStyle/>
          <a:p>
            <a:fld id="{AE561638-F306-4F89-91F2-F005B145A5E0}" type="datetimeFigureOut">
              <a:rPr lang="en-GB" smtClean="0"/>
              <a:t>07/09/2022</a:t>
            </a:fld>
            <a:endParaRPr lang="en-GB"/>
          </a:p>
        </p:txBody>
      </p:sp>
      <p:sp>
        <p:nvSpPr>
          <p:cNvPr id="3" name="Footer Placeholder 2">
            <a:extLst>
              <a:ext uri="{FF2B5EF4-FFF2-40B4-BE49-F238E27FC236}">
                <a16:creationId xmlns:a16="http://schemas.microsoft.com/office/drawing/2014/main" id="{3AD67696-B2E6-4EF9-A908-CA3805AB55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50BC35-E010-496A-9EC8-2A443245BDC7}"/>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55536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97E7-3C47-439F-AC8F-DB81CB221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D40D59-E900-4357-AD12-CA72951E7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8EEA81-BA36-4CAF-B29E-E71475B63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781E2-B8CF-4E3C-97E7-B71E29A4F16E}"/>
              </a:ext>
            </a:extLst>
          </p:cNvPr>
          <p:cNvSpPr>
            <a:spLocks noGrp="1"/>
          </p:cNvSpPr>
          <p:nvPr>
            <p:ph type="dt" sz="half" idx="10"/>
          </p:nvPr>
        </p:nvSpPr>
        <p:spPr/>
        <p:txBody>
          <a:bodyPr/>
          <a:lstStyle/>
          <a:p>
            <a:fld id="{AE561638-F306-4F89-91F2-F005B145A5E0}" type="datetimeFigureOut">
              <a:rPr lang="en-GB" smtClean="0"/>
              <a:t>07/09/2022</a:t>
            </a:fld>
            <a:endParaRPr lang="en-GB"/>
          </a:p>
        </p:txBody>
      </p:sp>
      <p:sp>
        <p:nvSpPr>
          <p:cNvPr id="6" name="Footer Placeholder 5">
            <a:extLst>
              <a:ext uri="{FF2B5EF4-FFF2-40B4-BE49-F238E27FC236}">
                <a16:creationId xmlns:a16="http://schemas.microsoft.com/office/drawing/2014/main" id="{9A0ABD91-9337-4CD0-B1D2-CC15B2D845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698C60-C3A4-482E-BD06-A6EE5D9E5D42}"/>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131380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434C-930E-4B14-907F-376E53017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87D3C0-3657-4810-BF2D-B9F6F944C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6A454C-2F6C-4A85-9D32-639E5E2B4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408973-C7CC-49A0-B437-05489C33C849}"/>
              </a:ext>
            </a:extLst>
          </p:cNvPr>
          <p:cNvSpPr>
            <a:spLocks noGrp="1"/>
          </p:cNvSpPr>
          <p:nvPr>
            <p:ph type="dt" sz="half" idx="10"/>
          </p:nvPr>
        </p:nvSpPr>
        <p:spPr/>
        <p:txBody>
          <a:bodyPr/>
          <a:lstStyle/>
          <a:p>
            <a:fld id="{AE561638-F306-4F89-91F2-F005B145A5E0}" type="datetimeFigureOut">
              <a:rPr lang="en-GB" smtClean="0"/>
              <a:t>07/09/2022</a:t>
            </a:fld>
            <a:endParaRPr lang="en-GB"/>
          </a:p>
        </p:txBody>
      </p:sp>
      <p:sp>
        <p:nvSpPr>
          <p:cNvPr id="6" name="Footer Placeholder 5">
            <a:extLst>
              <a:ext uri="{FF2B5EF4-FFF2-40B4-BE49-F238E27FC236}">
                <a16:creationId xmlns:a16="http://schemas.microsoft.com/office/drawing/2014/main" id="{FA0DFB86-FF4C-4CF6-8392-5E5C07F59A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100A29-684C-4190-985D-8032E067CB73}"/>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307733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B6DC55-F717-4723-8C9C-1BBE93393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2E2DB8-5015-486A-B130-B639E94B8E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8E6DA2-DF6C-4039-987C-FDDBE58EA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61638-F306-4F89-91F2-F005B145A5E0}" type="datetimeFigureOut">
              <a:rPr lang="en-GB" smtClean="0"/>
              <a:t>07/09/2022</a:t>
            </a:fld>
            <a:endParaRPr lang="en-GB"/>
          </a:p>
        </p:txBody>
      </p:sp>
      <p:sp>
        <p:nvSpPr>
          <p:cNvPr id="5" name="Footer Placeholder 4">
            <a:extLst>
              <a:ext uri="{FF2B5EF4-FFF2-40B4-BE49-F238E27FC236}">
                <a16:creationId xmlns:a16="http://schemas.microsoft.com/office/drawing/2014/main" id="{47C1C3A9-C7B6-4E6E-BD4E-45388D65A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07EA3C-D2F1-4F8A-9D26-014C24B16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D2776-7DB2-4483-93D1-94CE6CD6734C}" type="slidenum">
              <a:rPr lang="en-GB" smtClean="0"/>
              <a:t>‹#›</a:t>
            </a:fld>
            <a:endParaRPr lang="en-GB"/>
          </a:p>
        </p:txBody>
      </p:sp>
    </p:spTree>
    <p:extLst>
      <p:ext uri="{BB962C8B-B14F-4D97-AF65-F5344CB8AC3E}">
        <p14:creationId xmlns:p14="http://schemas.microsoft.com/office/powerpoint/2010/main" val="1272932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vat-charitie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eberry@utility-aid.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3131E-7D78-0669-A7BD-B941AAED0A23}"/>
              </a:ext>
            </a:extLst>
          </p:cNvPr>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6600"/>
              <a:t>Rising Energy Costs </a:t>
            </a:r>
          </a:p>
        </p:txBody>
      </p:sp>
      <p:sp>
        <p:nvSpPr>
          <p:cNvPr id="22"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F56C794-CFEB-2434-72A2-04AAD8082D4E}"/>
              </a:ext>
            </a:extLst>
          </p:cNvPr>
          <p:cNvPicPr>
            <a:picLocks noGrp="1" noChangeAspect="1"/>
          </p:cNvPicPr>
          <p:nvPr>
            <p:ph idx="1"/>
          </p:nvPr>
        </p:nvPicPr>
        <p:blipFill rotWithShape="1">
          <a:blip r:embed="rId2"/>
          <a:srcRect t="14160" r="-3" b="16276"/>
          <a:stretch/>
        </p:blipFill>
        <p:spPr>
          <a:xfrm>
            <a:off x="2927737" y="1893285"/>
            <a:ext cx="6331928" cy="4294497"/>
          </a:xfrm>
          <a:prstGeom prst="rect">
            <a:avLst/>
          </a:prstGeom>
        </p:spPr>
      </p:pic>
    </p:spTree>
    <p:extLst>
      <p:ext uri="{BB962C8B-B14F-4D97-AF65-F5344CB8AC3E}">
        <p14:creationId xmlns:p14="http://schemas.microsoft.com/office/powerpoint/2010/main" val="367487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E993915-8AF1-26DE-2C53-E1B1EF34F3A0}"/>
              </a:ext>
            </a:extLst>
          </p:cNvPr>
          <p:cNvPicPr>
            <a:picLocks noChangeAspect="1"/>
          </p:cNvPicPr>
          <p:nvPr/>
        </p:nvPicPr>
        <p:blipFill rotWithShape="1">
          <a:blip r:embed="rId2">
            <a:extLst>
              <a:ext uri="{28A0092B-C50C-407E-A947-70E740481C1C}">
                <a14:useLocalDpi xmlns:a14="http://schemas.microsoft.com/office/drawing/2010/main" val="0"/>
              </a:ext>
            </a:extLst>
          </a:blip>
          <a:srcRect t="13417" b="2314"/>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C2C1A-6253-8F8D-E7BD-98BD07EFB99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What can you do to help reduce costs now? </a:t>
            </a:r>
          </a:p>
        </p:txBody>
      </p:sp>
    </p:spTree>
    <p:extLst>
      <p:ext uri="{BB962C8B-B14F-4D97-AF65-F5344CB8AC3E}">
        <p14:creationId xmlns:p14="http://schemas.microsoft.com/office/powerpoint/2010/main" val="73764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7B6482-699D-723D-8853-FDDF704BDAFE}"/>
              </a:ext>
            </a:extLst>
          </p:cNvPr>
          <p:cNvSpPr>
            <a:spLocks noGrp="1"/>
          </p:cNvSpPr>
          <p:nvPr>
            <p:ph type="title"/>
          </p:nvPr>
        </p:nvSpPr>
        <p:spPr>
          <a:xfrm>
            <a:off x="5297762" y="329184"/>
            <a:ext cx="6251110" cy="1783080"/>
          </a:xfrm>
        </p:spPr>
        <p:txBody>
          <a:bodyPr anchor="b">
            <a:normAutofit/>
          </a:bodyPr>
          <a:lstStyle/>
          <a:p>
            <a:r>
              <a:rPr lang="en-US" sz="5400"/>
              <a:t>Check your bills! </a:t>
            </a:r>
            <a:endParaRPr lang="en-GB" sz="5400"/>
          </a:p>
        </p:txBody>
      </p:sp>
      <p:pic>
        <p:nvPicPr>
          <p:cNvPr id="5" name="Picture 4" descr="A person and person sitting at a table with papers and coffee cups&#10;&#10;Description automatically generated with low confidence">
            <a:extLst>
              <a:ext uri="{FF2B5EF4-FFF2-40B4-BE49-F238E27FC236}">
                <a16:creationId xmlns:a16="http://schemas.microsoft.com/office/drawing/2014/main" id="{797EF430-A868-59EC-E045-4D30265CD26D}"/>
              </a:ext>
            </a:extLst>
          </p:cNvPr>
          <p:cNvPicPr>
            <a:picLocks noChangeAspect="1"/>
          </p:cNvPicPr>
          <p:nvPr/>
        </p:nvPicPr>
        <p:blipFill rotWithShape="1">
          <a:blip r:embed="rId2">
            <a:extLst>
              <a:ext uri="{28A0092B-C50C-407E-A947-70E740481C1C}">
                <a14:useLocalDpi xmlns:a14="http://schemas.microsoft.com/office/drawing/2010/main" val="0"/>
              </a:ext>
            </a:extLst>
          </a:blip>
          <a:srcRect r="567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5A403E-A500-FD1D-5879-9A7B282235B5}"/>
              </a:ext>
            </a:extLst>
          </p:cNvPr>
          <p:cNvSpPr>
            <a:spLocks noGrp="1"/>
          </p:cNvSpPr>
          <p:nvPr>
            <p:ph idx="1"/>
          </p:nvPr>
        </p:nvSpPr>
        <p:spPr>
          <a:xfrm>
            <a:off x="5297762" y="2706624"/>
            <a:ext cx="6251110" cy="3483864"/>
          </a:xfrm>
        </p:spPr>
        <p:txBody>
          <a:bodyPr>
            <a:normAutofit fontScale="85000" lnSpcReduction="20000"/>
          </a:bodyPr>
          <a:lstStyle/>
          <a:p>
            <a:pPr marL="0" indent="0">
              <a:buNone/>
            </a:pPr>
            <a:r>
              <a:rPr lang="en-US" sz="1700" dirty="0">
                <a:latin typeface="Abadi" panose="020B0604020104020204" pitchFamily="34" charset="0"/>
              </a:rPr>
              <a:t>To date our validation team at Utility Aid have recovered over </a:t>
            </a:r>
            <a:r>
              <a:rPr lang="en-US" sz="1700" b="1" u="sng" dirty="0">
                <a:latin typeface="Abadi" panose="020B0604020104020204" pitchFamily="34" charset="0"/>
              </a:rPr>
              <a:t>£4 million </a:t>
            </a:r>
            <a:r>
              <a:rPr lang="en-US" sz="1700" dirty="0">
                <a:latin typeface="Abadi" panose="020B0604020104020204" pitchFamily="34" charset="0"/>
              </a:rPr>
              <a:t>in overcharges found on customers invoices.</a:t>
            </a:r>
          </a:p>
          <a:p>
            <a:pPr marL="0" indent="0">
              <a:buNone/>
            </a:pPr>
            <a:endParaRPr lang="en-US" sz="1700" dirty="0">
              <a:latin typeface="Abadi" panose="020B0604020104020204" pitchFamily="34" charset="0"/>
            </a:endParaRPr>
          </a:p>
          <a:p>
            <a:pPr marL="0" indent="0">
              <a:buNone/>
            </a:pPr>
            <a:r>
              <a:rPr lang="en-US" sz="1700" dirty="0">
                <a:latin typeface="Abadi" panose="020B0604020104020204" pitchFamily="34" charset="0"/>
              </a:rPr>
              <a:t>The most common overcharges we see on customers bills are: </a:t>
            </a:r>
          </a:p>
          <a:p>
            <a:r>
              <a:rPr lang="en-US" sz="1700" b="1" dirty="0">
                <a:latin typeface="Abadi" panose="020B0604020104020204" pitchFamily="34" charset="0"/>
              </a:rPr>
              <a:t>Incorrect VAT </a:t>
            </a:r>
            <a:r>
              <a:rPr lang="en-US" sz="1700" dirty="0">
                <a:latin typeface="Abadi" panose="020B0604020104020204" pitchFamily="34" charset="0"/>
              </a:rPr>
              <a:t>– If you are unsure about if you qualify for a reduced rate of VAT on your utility bills, please contact HRMC VAT Helpline 0300 200 3701 or visit </a:t>
            </a:r>
            <a:r>
              <a:rPr lang="en-US" sz="1700" dirty="0">
                <a:latin typeface="Abadi" panose="020B0604020104020204" pitchFamily="34" charset="0"/>
                <a:hlinkClick r:id="rId3"/>
              </a:rPr>
              <a:t>https://www.gov.uk/vat-charities</a:t>
            </a:r>
            <a:endParaRPr lang="en-US" sz="1700" dirty="0">
              <a:latin typeface="Abadi" panose="020B0604020104020204" pitchFamily="34" charset="0"/>
            </a:endParaRPr>
          </a:p>
          <a:p>
            <a:pPr marL="0" indent="0">
              <a:buNone/>
            </a:pPr>
            <a:r>
              <a:rPr lang="en-US" sz="1700" dirty="0">
                <a:latin typeface="Abadi" panose="020B0604020104020204" pitchFamily="34" charset="0"/>
              </a:rPr>
              <a:t>   </a:t>
            </a:r>
          </a:p>
          <a:p>
            <a:r>
              <a:rPr lang="en-US" sz="1700" b="1" dirty="0">
                <a:latin typeface="Abadi" panose="020B0604020104020204" pitchFamily="34" charset="0"/>
              </a:rPr>
              <a:t>Meter Reading Queries </a:t>
            </a:r>
            <a:r>
              <a:rPr lang="en-US" sz="1700" dirty="0">
                <a:latin typeface="Abadi" panose="020B0604020104020204" pitchFamily="34" charset="0"/>
              </a:rPr>
              <a:t>- If you don’t give your supplier meter readings, they’ll send you estimated bills. For example, if you don’t give them a meter reading during the summer, they might send you an estimated bill based on the energy you used in winter! </a:t>
            </a:r>
          </a:p>
          <a:p>
            <a:pPr marL="0" indent="0">
              <a:buNone/>
            </a:pPr>
            <a:r>
              <a:rPr lang="en-US" sz="1700" dirty="0">
                <a:latin typeface="Abadi" panose="020B0604020104020204" pitchFamily="34" charset="0"/>
              </a:rPr>
              <a:t>  </a:t>
            </a:r>
          </a:p>
          <a:p>
            <a:pPr marL="0" indent="0">
              <a:buNone/>
            </a:pPr>
            <a:r>
              <a:rPr lang="en-US" sz="1700" u="sng" dirty="0">
                <a:latin typeface="Abadi" panose="020B0604020104020204" pitchFamily="34" charset="0"/>
              </a:rPr>
              <a:t>Check your bill - it should say if it’s </a:t>
            </a:r>
            <a:r>
              <a:rPr lang="en-US" sz="1500" u="sng" dirty="0">
                <a:latin typeface="Abadi" panose="020B0604020104020204" pitchFamily="34" charset="0"/>
              </a:rPr>
              <a:t>estimated. Remember you could be paying more than what you use! </a:t>
            </a:r>
          </a:p>
          <a:p>
            <a:pPr marL="0" indent="0">
              <a:buNone/>
            </a:pPr>
            <a:endParaRPr lang="en-GB" sz="1200" dirty="0"/>
          </a:p>
        </p:txBody>
      </p:sp>
    </p:spTree>
    <p:extLst>
      <p:ext uri="{BB962C8B-B14F-4D97-AF65-F5344CB8AC3E}">
        <p14:creationId xmlns:p14="http://schemas.microsoft.com/office/powerpoint/2010/main" val="155944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lue&#10;&#10;Description automatically generated">
            <a:extLst>
              <a:ext uri="{FF2B5EF4-FFF2-40B4-BE49-F238E27FC236}">
                <a16:creationId xmlns:a16="http://schemas.microsoft.com/office/drawing/2014/main" id="{47476056-B517-EBEA-B3E9-3A549C4D451C}"/>
              </a:ext>
            </a:extLst>
          </p:cNvPr>
          <p:cNvPicPr>
            <a:picLocks noChangeAspect="1"/>
          </p:cNvPicPr>
          <p:nvPr/>
        </p:nvPicPr>
        <p:blipFill rotWithShape="1">
          <a:blip r:embed="rId2">
            <a:extLst>
              <a:ext uri="{28A0092B-C50C-407E-A947-70E740481C1C}">
                <a14:useLocalDpi xmlns:a14="http://schemas.microsoft.com/office/drawing/2010/main" val="0"/>
              </a:ext>
            </a:extLst>
          </a:blip>
          <a:srcRect l="27971" r="2669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18A5D8-89F3-933A-ECBB-311AA7F4CF1A}"/>
              </a:ext>
            </a:extLst>
          </p:cNvPr>
          <p:cNvSpPr>
            <a:spLocks noGrp="1"/>
          </p:cNvSpPr>
          <p:nvPr>
            <p:ph idx="1"/>
          </p:nvPr>
        </p:nvSpPr>
        <p:spPr>
          <a:xfrm>
            <a:off x="5297762" y="2706624"/>
            <a:ext cx="6251110" cy="3483864"/>
          </a:xfrm>
        </p:spPr>
        <p:txBody>
          <a:bodyPr>
            <a:normAutofit/>
          </a:bodyPr>
          <a:lstStyle/>
          <a:p>
            <a:pPr marL="0" indent="0">
              <a:buNone/>
            </a:pPr>
            <a:r>
              <a:rPr lang="en-US" sz="2200" dirty="0">
                <a:latin typeface="Abadi" panose="020B0604020104020204" pitchFamily="34" charset="0"/>
              </a:rPr>
              <a:t>You need to keep an eye on your organisation the same way you do when it comes to your energy use at home. It’s not just good for the environment, it can make a big financial difference too. </a:t>
            </a:r>
          </a:p>
          <a:p>
            <a:pPr marL="0" indent="0">
              <a:buNone/>
            </a:pPr>
            <a:endParaRPr lang="en-US" sz="2200" dirty="0">
              <a:latin typeface="Abadi" panose="020B0604020104020204" pitchFamily="34" charset="0"/>
            </a:endParaRPr>
          </a:p>
          <a:p>
            <a:pPr marL="0" indent="0">
              <a:buNone/>
            </a:pPr>
            <a:r>
              <a:rPr lang="en-GB" sz="2200" dirty="0">
                <a:effectLst/>
                <a:latin typeface="Abadi" panose="020B0604020104020204" pitchFamily="34" charset="0"/>
                <a:ea typeface="Calibri" panose="020F0502020204030204" pitchFamily="34" charset="0"/>
              </a:rPr>
              <a:t>Ruaire, </a:t>
            </a:r>
            <a:r>
              <a:rPr lang="en-GB" sz="2200" dirty="0">
                <a:latin typeface="Abadi" panose="020B0604020104020204" pitchFamily="34" charset="0"/>
                <a:ea typeface="Calibri" panose="020F0502020204030204" pitchFamily="34" charset="0"/>
              </a:rPr>
              <a:t>our </a:t>
            </a:r>
            <a:r>
              <a:rPr lang="en-GB" sz="2200" dirty="0">
                <a:effectLst/>
                <a:latin typeface="Abadi" panose="020B0604020104020204" pitchFamily="34" charset="0"/>
                <a:ea typeface="Calibri" panose="020F0502020204030204" pitchFamily="34" charset="0"/>
              </a:rPr>
              <a:t>Head of Net Zero and Energy Reporting at Utility Aid, gives us his top tips for business looking to save money be greener. </a:t>
            </a:r>
          </a:p>
          <a:p>
            <a:pPr marL="0" indent="0">
              <a:buNone/>
            </a:pPr>
            <a:endParaRPr lang="en-GB" sz="2200" dirty="0"/>
          </a:p>
        </p:txBody>
      </p:sp>
    </p:spTree>
    <p:extLst>
      <p:ext uri="{BB962C8B-B14F-4D97-AF65-F5344CB8AC3E}">
        <p14:creationId xmlns:p14="http://schemas.microsoft.com/office/powerpoint/2010/main" val="406735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ADFEECE-B630-B2A2-F0D8-145AC413402E}"/>
              </a:ext>
            </a:extLst>
          </p:cNvPr>
          <p:cNvSpPr>
            <a:spLocks noGrp="1"/>
          </p:cNvSpPr>
          <p:nvPr>
            <p:ph type="title"/>
          </p:nvPr>
        </p:nvSpPr>
        <p:spPr>
          <a:xfrm>
            <a:off x="572493" y="238539"/>
            <a:ext cx="11018520" cy="1434415"/>
          </a:xfrm>
        </p:spPr>
        <p:txBody>
          <a:bodyPr anchor="b">
            <a:normAutofit/>
          </a:bodyPr>
          <a:lstStyle/>
          <a:p>
            <a:r>
              <a:rPr lang="en-US" sz="5000"/>
              <a:t>Become greener – and save money too! </a:t>
            </a:r>
            <a:endParaRPr lang="en-GB" sz="5000"/>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AA1F57-B2A5-6AAE-91D2-B214F00ADDDD}"/>
              </a:ext>
            </a:extLst>
          </p:cNvPr>
          <p:cNvSpPr>
            <a:spLocks noGrp="1"/>
          </p:cNvSpPr>
          <p:nvPr>
            <p:ph idx="1"/>
          </p:nvPr>
        </p:nvSpPr>
        <p:spPr>
          <a:xfrm>
            <a:off x="572493" y="2071316"/>
            <a:ext cx="6713552" cy="4119172"/>
          </a:xfrm>
        </p:spPr>
        <p:txBody>
          <a:bodyPr anchor="t">
            <a:normAutofit/>
          </a:bodyPr>
          <a:lstStyle/>
          <a:p>
            <a:r>
              <a:rPr lang="en-US" sz="2000" b="1" dirty="0">
                <a:latin typeface="Abadi" panose="020B0604020104020204" pitchFamily="34" charset="0"/>
              </a:rPr>
              <a:t>Create the culture </a:t>
            </a:r>
          </a:p>
          <a:p>
            <a:pPr marL="0" indent="0">
              <a:buNone/>
            </a:pPr>
            <a:endParaRPr lang="en-US" sz="2000" b="1" dirty="0">
              <a:latin typeface="Abadi" panose="020B0604020104020204" pitchFamily="34" charset="0"/>
            </a:endParaRPr>
          </a:p>
          <a:p>
            <a:r>
              <a:rPr lang="en-US" sz="2000" b="1" dirty="0">
                <a:latin typeface="Abadi" panose="020B0604020104020204" pitchFamily="34" charset="0"/>
              </a:rPr>
              <a:t>Put an AMR on your wish list </a:t>
            </a:r>
          </a:p>
          <a:p>
            <a:pPr marL="0" indent="0">
              <a:buNone/>
            </a:pPr>
            <a:endParaRPr lang="en-US" sz="2000" b="1" dirty="0">
              <a:latin typeface="Abadi" panose="020B0604020104020204" pitchFamily="34" charset="0"/>
            </a:endParaRPr>
          </a:p>
          <a:p>
            <a:r>
              <a:rPr lang="en-US" sz="2000" b="1" dirty="0">
                <a:latin typeface="Abadi" panose="020B0604020104020204" pitchFamily="34" charset="0"/>
              </a:rPr>
              <a:t>Pick your energy firm wisely </a:t>
            </a:r>
          </a:p>
          <a:p>
            <a:pPr marL="0" indent="0">
              <a:buNone/>
            </a:pPr>
            <a:endParaRPr lang="en-US" sz="2000" b="1" dirty="0">
              <a:latin typeface="Abadi" panose="020B0604020104020204" pitchFamily="34" charset="0"/>
            </a:endParaRPr>
          </a:p>
          <a:p>
            <a:r>
              <a:rPr lang="en-US" sz="2000" b="1" dirty="0">
                <a:latin typeface="Abadi" panose="020B0604020104020204" pitchFamily="34" charset="0"/>
              </a:rPr>
              <a:t>Beware the ghost of energy past </a:t>
            </a:r>
          </a:p>
          <a:p>
            <a:pPr marL="0" indent="0">
              <a:buNone/>
            </a:pPr>
            <a:endParaRPr lang="en-US" sz="2000" b="1" dirty="0">
              <a:latin typeface="Abadi" panose="020B0604020104020204" pitchFamily="34" charset="0"/>
            </a:endParaRPr>
          </a:p>
          <a:p>
            <a:r>
              <a:rPr lang="en-US" sz="2000" b="1" dirty="0">
                <a:latin typeface="Abadi" panose="020B0604020104020204" pitchFamily="34" charset="0"/>
              </a:rPr>
              <a:t>Control the temperature </a:t>
            </a:r>
          </a:p>
          <a:p>
            <a:pPr marL="0" indent="0">
              <a:buNone/>
            </a:pPr>
            <a:endParaRPr lang="en-US" sz="1400" dirty="0"/>
          </a:p>
          <a:p>
            <a:endParaRPr lang="en-US" sz="1400" dirty="0"/>
          </a:p>
          <a:p>
            <a:endParaRPr lang="en-US" sz="1400" dirty="0"/>
          </a:p>
          <a:p>
            <a:endParaRPr lang="en-GB" sz="1400" dirty="0"/>
          </a:p>
        </p:txBody>
      </p:sp>
      <p:pic>
        <p:nvPicPr>
          <p:cNvPr id="10" name="Picture 9" descr="A picture containing insect&#10;&#10;Description automatically generated">
            <a:extLst>
              <a:ext uri="{FF2B5EF4-FFF2-40B4-BE49-F238E27FC236}">
                <a16:creationId xmlns:a16="http://schemas.microsoft.com/office/drawing/2014/main" id="{261B5F09-8059-EB51-AA31-69966C9ACDBA}"/>
              </a:ext>
            </a:extLst>
          </p:cNvPr>
          <p:cNvPicPr>
            <a:picLocks noChangeAspect="1"/>
          </p:cNvPicPr>
          <p:nvPr/>
        </p:nvPicPr>
        <p:blipFill rotWithShape="1">
          <a:blip r:embed="rId3">
            <a:extLst>
              <a:ext uri="{28A0092B-C50C-407E-A947-70E740481C1C}">
                <a14:useLocalDpi xmlns:a14="http://schemas.microsoft.com/office/drawing/2010/main" val="0"/>
              </a:ext>
            </a:extLst>
          </a:blip>
          <a:srcRect l="23183" r="12601" b="2"/>
          <a:stretch/>
        </p:blipFill>
        <p:spPr>
          <a:xfrm>
            <a:off x="7675658" y="2093976"/>
            <a:ext cx="3941064" cy="4096512"/>
          </a:xfrm>
          <a:prstGeom prst="rect">
            <a:avLst/>
          </a:prstGeom>
        </p:spPr>
      </p:pic>
    </p:spTree>
    <p:extLst>
      <p:ext uri="{BB962C8B-B14F-4D97-AF65-F5344CB8AC3E}">
        <p14:creationId xmlns:p14="http://schemas.microsoft.com/office/powerpoint/2010/main" val="244409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F3B58-8520-DB2B-6357-DDFFC8D177E9}"/>
              </a:ext>
            </a:extLst>
          </p:cNvPr>
          <p:cNvSpPr>
            <a:spLocks noGrp="1"/>
          </p:cNvSpPr>
          <p:nvPr>
            <p:ph type="title"/>
          </p:nvPr>
        </p:nvSpPr>
        <p:spPr>
          <a:xfrm>
            <a:off x="572493" y="238539"/>
            <a:ext cx="11018520" cy="1434415"/>
          </a:xfrm>
        </p:spPr>
        <p:txBody>
          <a:bodyPr anchor="b">
            <a:normAutofit/>
          </a:bodyPr>
          <a:lstStyle/>
          <a:p>
            <a:r>
              <a:rPr lang="en-US" sz="5000"/>
              <a:t>Become greener – and save money too! </a:t>
            </a:r>
            <a:endParaRPr lang="en-GB" sz="500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6172CF-443C-62EE-7C81-7872F3153948}"/>
              </a:ext>
            </a:extLst>
          </p:cNvPr>
          <p:cNvSpPr>
            <a:spLocks noGrp="1"/>
          </p:cNvSpPr>
          <p:nvPr>
            <p:ph idx="1"/>
          </p:nvPr>
        </p:nvSpPr>
        <p:spPr>
          <a:xfrm>
            <a:off x="572493" y="2071316"/>
            <a:ext cx="6713552" cy="4119172"/>
          </a:xfrm>
        </p:spPr>
        <p:txBody>
          <a:bodyPr anchor="t">
            <a:normAutofit/>
          </a:bodyPr>
          <a:lstStyle/>
          <a:p>
            <a:r>
              <a:rPr lang="en-US" sz="2000" b="1" dirty="0">
                <a:latin typeface="Abadi" panose="020B0604020104020204" pitchFamily="34" charset="0"/>
              </a:rPr>
              <a:t>Check equipment </a:t>
            </a:r>
            <a:r>
              <a:rPr lang="en-US" sz="2000" dirty="0">
                <a:latin typeface="Abadi" panose="020B0604020104020204" pitchFamily="34" charset="0"/>
              </a:rPr>
              <a:t>- Ensure your heating equipment has been serviced by qualified service agents. Make sure your radiators are balanced and air conditioners have been tested. </a:t>
            </a:r>
          </a:p>
          <a:p>
            <a:r>
              <a:rPr lang="en-US" sz="2000" b="1" dirty="0">
                <a:latin typeface="Abadi" panose="020B0604020104020204" pitchFamily="34" charset="0"/>
              </a:rPr>
              <a:t>Check lights - </a:t>
            </a:r>
            <a:r>
              <a:rPr lang="en-US" sz="2000" dirty="0">
                <a:latin typeface="Abadi" panose="020B0604020104020204" pitchFamily="34" charset="0"/>
              </a:rPr>
              <a:t>Consider LED and low energy lighting. Dear bulbs, but over time they give you big savings. </a:t>
            </a:r>
          </a:p>
          <a:p>
            <a:r>
              <a:rPr lang="en-US" sz="2000" b="1" dirty="0">
                <a:latin typeface="Abadi" panose="020B0604020104020204" pitchFamily="34" charset="0"/>
              </a:rPr>
              <a:t>Reduce paper waste - </a:t>
            </a:r>
            <a:r>
              <a:rPr lang="en-US" sz="2000" dirty="0">
                <a:latin typeface="Abadi" panose="020B0604020104020204" pitchFamily="34" charset="0"/>
              </a:rPr>
              <a:t>Printing less is a double saver. Less energy to run machines and less paper.</a:t>
            </a:r>
          </a:p>
          <a:p>
            <a:r>
              <a:rPr lang="en-US" sz="2000" b="1" dirty="0">
                <a:latin typeface="Abadi" panose="020B0604020104020204" pitchFamily="34" charset="0"/>
              </a:rPr>
              <a:t>Check for gifts -</a:t>
            </a:r>
            <a:r>
              <a:rPr lang="en-US" sz="2000" dirty="0">
                <a:latin typeface="Abadi" panose="020B0604020104020204" pitchFamily="34" charset="0"/>
              </a:rPr>
              <a:t>There are grants and schemes to help organisations save. Check out the Energy Saving Trust</a:t>
            </a:r>
          </a:p>
          <a:p>
            <a:r>
              <a:rPr lang="en-US" sz="2000" b="1" dirty="0">
                <a:latin typeface="Abadi" panose="020B0604020104020204" pitchFamily="34" charset="0"/>
              </a:rPr>
              <a:t>Promote</a:t>
            </a:r>
            <a:r>
              <a:rPr lang="en-US" sz="2000" dirty="0">
                <a:latin typeface="Abadi" panose="020B0604020104020204" pitchFamily="34" charset="0"/>
              </a:rPr>
              <a:t> - Tell your stakeholders what you are doing to be greener. </a:t>
            </a:r>
          </a:p>
          <a:p>
            <a:endParaRPr lang="en-US" sz="2000">
              <a:latin typeface="Abadi" panose="020B0604020104020204" pitchFamily="34" charset="0"/>
            </a:endParaRPr>
          </a:p>
          <a:p>
            <a:endParaRPr lang="en-US" sz="2000">
              <a:latin typeface="Abadi" panose="020B0604020104020204" pitchFamily="34" charset="0"/>
            </a:endParaRPr>
          </a:p>
          <a:p>
            <a:endParaRPr lang="en-US" sz="2000">
              <a:latin typeface="Abadi" panose="020B0604020104020204" pitchFamily="34" charset="0"/>
            </a:endParaRPr>
          </a:p>
          <a:p>
            <a:endParaRPr lang="en-GB" sz="2000" dirty="0"/>
          </a:p>
        </p:txBody>
      </p:sp>
      <p:pic>
        <p:nvPicPr>
          <p:cNvPr id="7" name="Picture 6" descr="A picture containing insect&#10;&#10;Description automatically generated">
            <a:extLst>
              <a:ext uri="{FF2B5EF4-FFF2-40B4-BE49-F238E27FC236}">
                <a16:creationId xmlns:a16="http://schemas.microsoft.com/office/drawing/2014/main" id="{5BBB267F-B59A-368F-3C2E-27A52D371EB9}"/>
              </a:ext>
            </a:extLst>
          </p:cNvPr>
          <p:cNvPicPr>
            <a:picLocks noChangeAspect="1"/>
          </p:cNvPicPr>
          <p:nvPr/>
        </p:nvPicPr>
        <p:blipFill rotWithShape="1">
          <a:blip r:embed="rId3">
            <a:extLst>
              <a:ext uri="{28A0092B-C50C-407E-A947-70E740481C1C}">
                <a14:useLocalDpi xmlns:a14="http://schemas.microsoft.com/office/drawing/2010/main" val="0"/>
              </a:ext>
            </a:extLst>
          </a:blip>
          <a:srcRect l="13956" r="21828" b="2"/>
          <a:stretch/>
        </p:blipFill>
        <p:spPr>
          <a:xfrm>
            <a:off x="7675658" y="2093976"/>
            <a:ext cx="3941064" cy="4096512"/>
          </a:xfrm>
          <a:prstGeom prst="rect">
            <a:avLst/>
          </a:prstGeom>
        </p:spPr>
      </p:pic>
    </p:spTree>
    <p:extLst>
      <p:ext uri="{BB962C8B-B14F-4D97-AF65-F5344CB8AC3E}">
        <p14:creationId xmlns:p14="http://schemas.microsoft.com/office/powerpoint/2010/main" val="92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F3B58-8520-DB2B-6357-DDFFC8D177E9}"/>
              </a:ext>
            </a:extLst>
          </p:cNvPr>
          <p:cNvSpPr>
            <a:spLocks noGrp="1"/>
          </p:cNvSpPr>
          <p:nvPr>
            <p:ph type="title"/>
          </p:nvPr>
        </p:nvSpPr>
        <p:spPr>
          <a:xfrm>
            <a:off x="572493" y="238539"/>
            <a:ext cx="11018520" cy="1434415"/>
          </a:xfrm>
        </p:spPr>
        <p:txBody>
          <a:bodyPr anchor="b">
            <a:normAutofit/>
          </a:bodyPr>
          <a:lstStyle/>
          <a:p>
            <a:r>
              <a:rPr lang="en-US" sz="5000" dirty="0"/>
              <a:t>Become greener – and save money too! </a:t>
            </a:r>
            <a:endParaRPr lang="en-GB" sz="5000" dirty="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6172CF-443C-62EE-7C81-7872F3153948}"/>
              </a:ext>
            </a:extLst>
          </p:cNvPr>
          <p:cNvSpPr>
            <a:spLocks noGrp="1"/>
          </p:cNvSpPr>
          <p:nvPr>
            <p:ph idx="1"/>
          </p:nvPr>
        </p:nvSpPr>
        <p:spPr>
          <a:xfrm>
            <a:off x="572493" y="2071316"/>
            <a:ext cx="6713552" cy="4119172"/>
          </a:xfrm>
        </p:spPr>
        <p:txBody>
          <a:bodyPr anchor="t">
            <a:normAutofit/>
          </a:bodyPr>
          <a:lstStyle/>
          <a:p>
            <a:r>
              <a:rPr lang="en-US" sz="2000" dirty="0">
                <a:latin typeface="Abadi" panose="020B0604020104020204" pitchFamily="34" charset="0"/>
              </a:rPr>
              <a:t>Only heat areas that are being used</a:t>
            </a:r>
          </a:p>
          <a:p>
            <a:r>
              <a:rPr lang="en-US" sz="2000" dirty="0">
                <a:latin typeface="Abadi" panose="020B0604020104020204" pitchFamily="34" charset="0"/>
              </a:rPr>
              <a:t>Check thermostats regularly </a:t>
            </a:r>
          </a:p>
          <a:p>
            <a:r>
              <a:rPr lang="en-US" sz="2000" dirty="0">
                <a:latin typeface="Abadi" panose="020B0604020104020204" pitchFamily="34" charset="0"/>
              </a:rPr>
              <a:t>Check for draughts and stop them</a:t>
            </a:r>
          </a:p>
          <a:p>
            <a:r>
              <a:rPr lang="en-US" sz="2000" dirty="0">
                <a:latin typeface="Abadi" panose="020B0604020104020204" pitchFamily="34" charset="0"/>
              </a:rPr>
              <a:t>Monitor your energy usage </a:t>
            </a:r>
          </a:p>
          <a:p>
            <a:r>
              <a:rPr lang="en-US" sz="2000" dirty="0">
                <a:latin typeface="Abadi" panose="020B0604020104020204" pitchFamily="34" charset="0"/>
              </a:rPr>
              <a:t>Provide meter readings and keep a record </a:t>
            </a:r>
          </a:p>
          <a:p>
            <a:r>
              <a:rPr lang="en-US" sz="2000" dirty="0">
                <a:latin typeface="Abadi" panose="020B0604020104020204" pitchFamily="34" charset="0"/>
              </a:rPr>
              <a:t>Deal with your baseload, switching off all nonessential equipment off everyday</a:t>
            </a:r>
          </a:p>
          <a:p>
            <a:endParaRPr lang="en-US" sz="2000" dirty="0">
              <a:latin typeface="Abadi" panose="020B0604020104020204" pitchFamily="34" charset="0"/>
            </a:endParaRPr>
          </a:p>
          <a:p>
            <a:endParaRPr lang="en-US" sz="2000" dirty="0">
              <a:latin typeface="Abadi" panose="020B0604020104020204" pitchFamily="34" charset="0"/>
            </a:endParaRPr>
          </a:p>
          <a:p>
            <a:endParaRPr lang="en-US" sz="2000" dirty="0">
              <a:latin typeface="Abadi" panose="020B0604020104020204" pitchFamily="34" charset="0"/>
            </a:endParaRPr>
          </a:p>
          <a:p>
            <a:endParaRPr lang="en-GB" sz="2000" dirty="0"/>
          </a:p>
        </p:txBody>
      </p:sp>
      <p:pic>
        <p:nvPicPr>
          <p:cNvPr id="7" name="Picture 6" descr="A picture containing insect&#10;&#10;Description automatically generated">
            <a:extLst>
              <a:ext uri="{FF2B5EF4-FFF2-40B4-BE49-F238E27FC236}">
                <a16:creationId xmlns:a16="http://schemas.microsoft.com/office/drawing/2014/main" id="{5BBB267F-B59A-368F-3C2E-27A52D371EB9}"/>
              </a:ext>
            </a:extLst>
          </p:cNvPr>
          <p:cNvPicPr>
            <a:picLocks noChangeAspect="1"/>
          </p:cNvPicPr>
          <p:nvPr/>
        </p:nvPicPr>
        <p:blipFill rotWithShape="1">
          <a:blip r:embed="rId3">
            <a:extLst>
              <a:ext uri="{28A0092B-C50C-407E-A947-70E740481C1C}">
                <a14:useLocalDpi xmlns:a14="http://schemas.microsoft.com/office/drawing/2010/main" val="0"/>
              </a:ext>
            </a:extLst>
          </a:blip>
          <a:srcRect l="13956" r="21828" b="2"/>
          <a:stretch/>
        </p:blipFill>
        <p:spPr>
          <a:xfrm>
            <a:off x="7675658" y="2093976"/>
            <a:ext cx="3941064" cy="4096512"/>
          </a:xfrm>
          <a:prstGeom prst="rect">
            <a:avLst/>
          </a:prstGeom>
        </p:spPr>
      </p:pic>
    </p:spTree>
    <p:extLst>
      <p:ext uri="{BB962C8B-B14F-4D97-AF65-F5344CB8AC3E}">
        <p14:creationId xmlns:p14="http://schemas.microsoft.com/office/powerpoint/2010/main" val="98872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F3B58-8520-DB2B-6357-DDFFC8D177E9}"/>
              </a:ext>
            </a:extLst>
          </p:cNvPr>
          <p:cNvSpPr>
            <a:spLocks noGrp="1"/>
          </p:cNvSpPr>
          <p:nvPr>
            <p:ph type="title"/>
          </p:nvPr>
        </p:nvSpPr>
        <p:spPr>
          <a:xfrm>
            <a:off x="572493" y="238539"/>
            <a:ext cx="11018520" cy="1434415"/>
          </a:xfrm>
        </p:spPr>
        <p:txBody>
          <a:bodyPr anchor="b">
            <a:normAutofit/>
          </a:bodyPr>
          <a:lstStyle/>
          <a:p>
            <a:r>
              <a:rPr lang="en-US" sz="5000" dirty="0"/>
              <a:t>We are here to help!</a:t>
            </a:r>
            <a:endParaRPr lang="en-GB" sz="5000" dirty="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6172CF-443C-62EE-7C81-7872F3153948}"/>
              </a:ext>
            </a:extLst>
          </p:cNvPr>
          <p:cNvSpPr>
            <a:spLocks noGrp="1"/>
          </p:cNvSpPr>
          <p:nvPr>
            <p:ph idx="1"/>
          </p:nvPr>
        </p:nvSpPr>
        <p:spPr>
          <a:xfrm>
            <a:off x="572493" y="2071316"/>
            <a:ext cx="6713552" cy="4119172"/>
          </a:xfrm>
        </p:spPr>
        <p:txBody>
          <a:bodyPr anchor="t">
            <a:normAutofit/>
          </a:bodyPr>
          <a:lstStyle/>
          <a:p>
            <a:pPr marL="0" indent="0">
              <a:buNone/>
            </a:pPr>
            <a:r>
              <a:rPr lang="en-US" sz="2000" dirty="0">
                <a:latin typeface="Abadi" panose="020B0604020104020204" pitchFamily="34" charset="0"/>
              </a:rPr>
              <a:t>If you need help or support with reviewing your energy bills or need assistance with looking at your energy contract renewals, we can help you. </a:t>
            </a:r>
          </a:p>
          <a:p>
            <a:pPr marL="0" indent="0">
              <a:buNone/>
            </a:pPr>
            <a:endParaRPr lang="en-US" sz="2000" dirty="0">
              <a:latin typeface="Abadi" panose="020B0604020104020204" pitchFamily="34" charset="0"/>
            </a:endParaRPr>
          </a:p>
          <a:p>
            <a:pPr marL="0" indent="0">
              <a:buNone/>
            </a:pPr>
            <a:r>
              <a:rPr lang="en-US" sz="2000" dirty="0">
                <a:latin typeface="Abadi" panose="020B0604020104020204" pitchFamily="34" charset="0"/>
              </a:rPr>
              <a:t>Please contact us: </a:t>
            </a:r>
          </a:p>
          <a:p>
            <a:pPr marL="0" indent="0">
              <a:buNone/>
            </a:pPr>
            <a:r>
              <a:rPr lang="en-US" sz="2000" dirty="0">
                <a:latin typeface="Abadi" panose="020B0604020104020204" pitchFamily="34" charset="0"/>
              </a:rPr>
              <a:t>Email - </a:t>
            </a:r>
            <a:r>
              <a:rPr lang="en-US" sz="2000" dirty="0">
                <a:latin typeface="Abadi" panose="020B0604020104020204" pitchFamily="34" charset="0"/>
                <a:hlinkClick r:id="rId3"/>
              </a:rPr>
              <a:t>eberry@utility-aid.com</a:t>
            </a:r>
            <a:r>
              <a:rPr lang="en-US" sz="2000" dirty="0">
                <a:latin typeface="Abadi" panose="020B0604020104020204" pitchFamily="34" charset="0"/>
              </a:rPr>
              <a:t> </a:t>
            </a:r>
          </a:p>
          <a:p>
            <a:pPr marL="0" indent="0">
              <a:buNone/>
            </a:pPr>
            <a:endParaRPr lang="en-US" sz="2000" dirty="0">
              <a:latin typeface="Abadi" panose="020B0604020104020204" pitchFamily="34" charset="0"/>
            </a:endParaRPr>
          </a:p>
          <a:p>
            <a:endParaRPr lang="en-US" sz="2000" dirty="0">
              <a:latin typeface="Abadi" panose="020B0604020104020204" pitchFamily="34" charset="0"/>
            </a:endParaRPr>
          </a:p>
          <a:p>
            <a:endParaRPr lang="en-US" sz="2000" dirty="0">
              <a:latin typeface="Abadi" panose="020B0604020104020204" pitchFamily="34" charset="0"/>
            </a:endParaRPr>
          </a:p>
          <a:p>
            <a:endParaRPr lang="en-US" sz="2000" dirty="0">
              <a:latin typeface="Abadi" panose="020B0604020104020204" pitchFamily="34" charset="0"/>
            </a:endParaRPr>
          </a:p>
          <a:p>
            <a:endParaRPr lang="en-GB" sz="2000" dirty="0"/>
          </a:p>
        </p:txBody>
      </p:sp>
      <p:pic>
        <p:nvPicPr>
          <p:cNvPr id="4" name="Picture 3">
            <a:extLst>
              <a:ext uri="{FF2B5EF4-FFF2-40B4-BE49-F238E27FC236}">
                <a16:creationId xmlns:a16="http://schemas.microsoft.com/office/drawing/2014/main" id="{6431464A-EE21-B24D-AF54-1B4F0C0293A9}"/>
              </a:ext>
            </a:extLst>
          </p:cNvPr>
          <p:cNvPicPr>
            <a:picLocks noChangeAspect="1"/>
          </p:cNvPicPr>
          <p:nvPr/>
        </p:nvPicPr>
        <p:blipFill>
          <a:blip r:embed="rId4"/>
          <a:stretch>
            <a:fillRect/>
          </a:stretch>
        </p:blipFill>
        <p:spPr>
          <a:xfrm>
            <a:off x="7565277" y="2071316"/>
            <a:ext cx="3980016" cy="2696758"/>
          </a:xfrm>
          <a:prstGeom prst="rect">
            <a:avLst/>
          </a:prstGeom>
        </p:spPr>
      </p:pic>
    </p:spTree>
    <p:extLst>
      <p:ext uri="{BB962C8B-B14F-4D97-AF65-F5344CB8AC3E}">
        <p14:creationId xmlns:p14="http://schemas.microsoft.com/office/powerpoint/2010/main" val="1124260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2946</TotalTime>
  <Words>685</Words>
  <Application>Microsoft Office PowerPoint</Application>
  <PresentationFormat>Widescreen</PresentationFormat>
  <Paragraphs>60</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Abadi</vt:lpstr>
      <vt:lpstr>Arial</vt:lpstr>
      <vt:lpstr>Calibri</vt:lpstr>
      <vt:lpstr>Calibri Light</vt:lpstr>
      <vt:lpstr>Office Theme</vt:lpstr>
      <vt:lpstr>Rising Energy Costs </vt:lpstr>
      <vt:lpstr>What can you do to help reduce costs now? </vt:lpstr>
      <vt:lpstr>Check your bills! </vt:lpstr>
      <vt:lpstr>PowerPoint Presentation</vt:lpstr>
      <vt:lpstr>Become greener – and save money too! </vt:lpstr>
      <vt:lpstr>Become greener – and save money too! </vt:lpstr>
      <vt:lpstr>Become greener – and save money too! </vt:lpstr>
      <vt:lpstr>We are 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Review</dc:title>
  <dc:creator>Emily Berry</dc:creator>
  <cp:lastModifiedBy>Emily Berry</cp:lastModifiedBy>
  <cp:revision>35</cp:revision>
  <dcterms:created xsi:type="dcterms:W3CDTF">2022-02-02T16:11:23Z</dcterms:created>
  <dcterms:modified xsi:type="dcterms:W3CDTF">2022-09-07T14:24:27Z</dcterms:modified>
</cp:coreProperties>
</file>