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7" r:id="rId8"/>
    <p:sldId id="312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DDAD-0102-42D7-B707-78A6FBC6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30C9F-B7A8-45A0-9B95-2F8EA8095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D01B-D222-437E-B9FE-C331EE91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F9CC6-7165-4DA8-8247-ECCF037E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3B248-7C13-4A90-8007-88926895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4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7C5B-6E4E-4D9D-AF6D-8224175F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06CAD-B074-4C6B-A887-0A6BDA32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38076-683F-4079-8481-B94A746A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A684F-653F-48B4-8C48-4D2CDE48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A4AFA-14F7-4F60-8ECB-DEE17390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E67EF-8FE6-471B-A5F4-A5CD4B08E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BC014-D3B5-48AD-9BF9-49E4D643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645E-D5F8-476D-9D73-C9AF9DD1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55B5-2F83-404A-8935-D23241C6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E7A8-998E-4D3D-8728-84CCABF8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6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381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B94E-BEA7-4FC0-8C47-EE102B0D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27EE-C4F8-4EBB-B666-FA752C5A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3424-8E9F-48E0-84D2-AB44EC1A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CC8B-058F-4D6F-9A97-2CD1A972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0D75-FCB2-4E9B-B4A9-5C5414E1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714F-5D6F-4D7E-A220-8A82E723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83567-F736-4D04-9E3D-93B644CA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A299-910C-45D1-8CDE-3C4A0858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1602-626E-44C3-ADD7-761BF940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989E-6FCA-4AF3-9676-050B305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9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CF9E-3EAB-4C2F-A62E-BED339FE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FCFD-7D52-42C0-8C20-8D318A91D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85E6F-06AF-4F4C-BC39-DCA55BC5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C91DD-B445-4C5B-ABAF-EB462C15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75BB6-5F93-407D-8948-504F288F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4C1D2-DA62-4FDB-9FA1-0E62E922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2AD1-86CA-4D59-830A-9CAC2E53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47DB0-9C4B-494E-B78F-F26D1419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18F2-D78E-4AFC-95D7-8DED22610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91DC3-E209-43CF-A335-B1D861619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70332-81DB-4D65-A5E9-7C8F9022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D3EBC-7D87-438C-AECA-C3B31DBD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0358D-4891-4747-8389-F95D806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B7A1D-A900-448A-964E-2D0FBB92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5039-FB90-4575-B3E1-B395A362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36300-4F4D-417B-9E88-0185DB03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F5065-EB0D-4478-B73D-99A22E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FA923-DB44-4BF4-9BD5-60DB68E1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88077-A9CB-4D78-BDFD-C5AF87DA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AAECA-F98B-4D73-952D-CA09B470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DCAC6-E257-4648-8CC2-0BAB5EC3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9988-0A4E-4A77-A6F8-0BE01CEE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63C43-FDFD-4A34-BA58-C252FE47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CC59-EDB6-43D8-9EBD-C4489D17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A658-B94D-4B16-AA35-1DBD7764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FD99-71B1-4401-B67E-73657B7B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2063B-128F-4BD0-B91C-0759EC99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0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BC82-970E-464F-800D-BB927A5C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689E7-AEFC-4F69-B92D-3E6824C28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F6A61-E3D1-4B05-AC2D-CF80D471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1E2E1-9C49-4230-8D0D-1BAFF7B7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1B054-D2D8-4DB4-9273-561D655F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E8E4-6A73-4279-9FEA-4F03EF30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B8A10-092B-4922-B8C2-7DD5C32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6D27B-582D-41A1-A90C-D07ED2C63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3BFC-84DE-4B66-91B7-3A735BAFD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8EF3-E218-414B-BCCF-2962820C821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F868-43A8-4EA5-8C41-A9FDD815C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E0D6-806E-4258-9941-7D7B506AC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3D79-414C-4CDE-9763-B1B03D50E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bimartins.cllr@gmai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fordcyclehub.org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836F-07FF-4D8E-B70C-B0F70366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548680"/>
            <a:ext cx="7800392" cy="925589"/>
          </a:xfrm>
        </p:spPr>
        <p:txBody>
          <a:bodyPr>
            <a:normAutofit fontScale="90000"/>
          </a:bodyPr>
          <a:lstStyle/>
          <a:p>
            <a:r>
              <a:rPr lang="en-GB" dirty="0"/>
              <a:t>Watford Get Active - Supporting you to become active!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0D92-DDBE-451B-BB12-29EF052A71D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40416" y="6182000"/>
            <a:ext cx="2300117" cy="420800"/>
          </a:xfrm>
        </p:spPr>
        <p:txBody>
          <a:bodyPr/>
          <a:lstStyle/>
          <a:p>
            <a:endParaRPr lang="en-GB" sz="1467" u="sng" dirty="0"/>
          </a:p>
          <a:p>
            <a:endParaRPr lang="en-GB" sz="1467" u="sng" dirty="0"/>
          </a:p>
          <a:p>
            <a:r>
              <a:rPr lang="en-GB" sz="1467" u="sng" dirty="0"/>
              <a:t>watfordgetactive.co.uk</a:t>
            </a:r>
            <a:r>
              <a:rPr lang="en-GB" sz="1467" dirty="0"/>
              <a:t>   </a:t>
            </a:r>
          </a:p>
          <a:p>
            <a:r>
              <a:rPr lang="en-GB" sz="1467" dirty="0"/>
              <a:t> </a:t>
            </a:r>
          </a:p>
          <a:p>
            <a:pPr lvl="0"/>
            <a:r>
              <a:rPr lang="en-GB" sz="1467" dirty="0">
                <a:solidFill>
                  <a:schemeClr val="bg1"/>
                </a:solidFill>
              </a:rPr>
              <a:t>  </a:t>
            </a:r>
            <a:endParaRPr lang="en" sz="1467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412709"/>
            <a:ext cx="1569508" cy="63448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456373" y="2381525"/>
            <a:ext cx="2592288" cy="3800475"/>
          </a:xfrm>
        </p:spPr>
        <p:txBody>
          <a:bodyPr/>
          <a:lstStyle/>
          <a:p>
            <a:pPr>
              <a:spcAft>
                <a:spcPts val="800"/>
              </a:spcAft>
              <a:buNone/>
            </a:pPr>
            <a:r>
              <a:rPr lang="en-GB" sz="1467" dirty="0"/>
              <a:t>Activities include: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Ladies only swimming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Running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Nordic Walking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Health Walks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G.P referral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Love to Dance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/>
              <a:t>Stroller fitness</a:t>
            </a:r>
            <a:endParaRPr lang="en-GB" sz="1467" dirty="0"/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Watford Cycle Hub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 Free Tennis</a:t>
            </a:r>
          </a:p>
          <a:p>
            <a:pPr marL="228594" indent="-228594">
              <a:spcAft>
                <a:spcPts val="800"/>
              </a:spcAft>
            </a:pPr>
            <a:r>
              <a:rPr lang="en-GB" sz="1467" dirty="0"/>
              <a:t> Everyone Active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180862"/>
            <a:ext cx="7510168" cy="4224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316765"/>
            <a:ext cx="2255331" cy="5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443" y="6208776"/>
            <a:ext cx="1020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www.threeriversleisure.co.uk/getactive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441" y="164592"/>
            <a:ext cx="1173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Three Rivers District Council’s Leisure Team runs a wide range of programmes to help you stay fit and healthy. All programmes were paused during lockdown and are slowly returning so check the website for up to date information.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16" y="6135624"/>
            <a:ext cx="1533528" cy="596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3" y="768213"/>
            <a:ext cx="11741753" cy="53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986" cy="698522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5FF29-EE42-4806-BC3D-B0F644C0A928}"/>
              </a:ext>
            </a:extLst>
          </p:cNvPr>
          <p:cNvSpPr txBox="1"/>
          <p:nvPr/>
        </p:nvSpPr>
        <p:spPr>
          <a:xfrm>
            <a:off x="399495" y="436146"/>
            <a:ext cx="359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haroni" panose="02010803020104030203" pitchFamily="2" charset="-79"/>
                <a:cs typeface="Aharoni" panose="02010803020104030203" pitchFamily="2" charset="-79"/>
              </a:rPr>
              <a:t>Everyone Active Gym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DEC34-C55C-457B-9F37-04A83C2AD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41" t="24115" r="20049" b="20500"/>
          <a:stretch/>
        </p:blipFill>
        <p:spPr>
          <a:xfrm>
            <a:off x="6764784" y="2896823"/>
            <a:ext cx="4920712" cy="2409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A842A-EF2D-4C85-962D-BC8C0DA8A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5" t="33016" r="18133" b="22472"/>
          <a:stretch/>
        </p:blipFill>
        <p:spPr>
          <a:xfrm>
            <a:off x="6052993" y="242200"/>
            <a:ext cx="5983173" cy="228949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ACCF47-23CF-414D-AE5F-4E61A8A6DF3D}"/>
              </a:ext>
            </a:extLst>
          </p:cNvPr>
          <p:cNvGraphicFramePr>
            <a:graphicFrameLocks noGrp="1"/>
          </p:cNvGraphicFramePr>
          <p:nvPr/>
        </p:nvGraphicFramePr>
        <p:xfrm>
          <a:off x="181252" y="4034716"/>
          <a:ext cx="3630966" cy="1831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624">
                  <a:extLst>
                    <a:ext uri="{9D8B030D-6E8A-4147-A177-3AD203B41FA5}">
                      <a16:colId xmlns:a16="http://schemas.microsoft.com/office/drawing/2014/main" val="2086888535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3782941381"/>
                    </a:ext>
                  </a:extLst>
                </a:gridCol>
                <a:gridCol w="974464">
                  <a:extLst>
                    <a:ext uri="{9D8B030D-6E8A-4147-A177-3AD203B41FA5}">
                      <a16:colId xmlns:a16="http://schemas.microsoft.com/office/drawing/2014/main" val="1006959816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1085477834"/>
                    </a:ext>
                  </a:extLst>
                </a:gridCol>
              </a:tblGrid>
              <a:tr h="437996">
                <a:tc>
                  <a:txBody>
                    <a:bodyPr/>
                    <a:lstStyle/>
                    <a:p>
                      <a:r>
                        <a:rPr lang="en-GB" sz="900" dirty="0"/>
                        <a:t>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Adult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Concessions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34567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r>
                        <a:rPr lang="en-GB" sz="900" dirty="0"/>
                        <a:t>Swimming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£2.40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512432"/>
                  </a:ext>
                </a:extLst>
              </a:tr>
              <a:tr h="517779">
                <a:tc>
                  <a:txBody>
                    <a:bodyPr/>
                    <a:lstStyle/>
                    <a:p>
                      <a:r>
                        <a:rPr lang="en-GB" sz="900" dirty="0"/>
                        <a:t>Gym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£9.10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87384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r>
                        <a:rPr lang="en-GB" sz="900" dirty="0"/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£7.00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22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B6AC17-B693-483D-87EE-D86783E80B04}"/>
              </a:ext>
            </a:extLst>
          </p:cNvPr>
          <p:cNvSpPr txBox="1"/>
          <p:nvPr/>
        </p:nvSpPr>
        <p:spPr>
          <a:xfrm>
            <a:off x="638402" y="1542934"/>
            <a:ext cx="4385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Berlin Sans FB" panose="020E0602020502020306" pitchFamily="34" charset="0"/>
              </a:rPr>
              <a:t>Now open for </a:t>
            </a:r>
          </a:p>
          <a:p>
            <a:r>
              <a:rPr lang="en-GB" sz="3000" dirty="0">
                <a:latin typeface="Berlin Sans FB" panose="020E0602020502020306" pitchFamily="34" charset="0"/>
              </a:rPr>
              <a:t>Gym – 50 Minutes</a:t>
            </a:r>
          </a:p>
          <a:p>
            <a:r>
              <a:rPr lang="en-GB" sz="3000" dirty="0">
                <a:latin typeface="Berlin Sans FB" panose="020E0602020502020306" pitchFamily="34" charset="0"/>
              </a:rPr>
              <a:t>Swim – Book Lane</a:t>
            </a:r>
          </a:p>
          <a:p>
            <a:r>
              <a:rPr lang="en-GB" sz="3000" dirty="0">
                <a:latin typeface="Berlin Sans FB" panose="020E0602020502020306" pitchFamily="34" charset="0"/>
              </a:rPr>
              <a:t>Ladies Only  - Friday Evenings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BEFC7-A921-4A9B-A993-40040F69FD5C}"/>
              </a:ext>
            </a:extLst>
          </p:cNvPr>
          <p:cNvSpPr txBox="1"/>
          <p:nvPr/>
        </p:nvSpPr>
        <p:spPr>
          <a:xfrm>
            <a:off x="181252" y="6049444"/>
            <a:ext cx="61300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latin typeface="Berlin Sans FB" panose="020E0602020502020306" pitchFamily="34" charset="0"/>
              </a:rPr>
              <a:t>https://www.everyoneactive.com</a:t>
            </a:r>
            <a:r>
              <a:rPr lang="en-GB" dirty="0"/>
              <a:t>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DE70A-B7B8-4BFA-963B-80DF65F62758}"/>
              </a:ext>
            </a:extLst>
          </p:cNvPr>
          <p:cNvSpPr txBox="1"/>
          <p:nvPr/>
        </p:nvSpPr>
        <p:spPr>
          <a:xfrm>
            <a:off x="3918750" y="4849115"/>
            <a:ext cx="169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Classes to return no earlier than Step3 (17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35290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986" cy="69852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3BECE-20C3-430E-B71F-CC65D32C4E27}"/>
              </a:ext>
            </a:extLst>
          </p:cNvPr>
          <p:cNvSpPr txBox="1"/>
          <p:nvPr/>
        </p:nvSpPr>
        <p:spPr>
          <a:xfrm>
            <a:off x="838200" y="334783"/>
            <a:ext cx="7734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dirty="0">
                <a:latin typeface="Aharoni" panose="02010803020104030203" pitchFamily="2" charset="-79"/>
                <a:cs typeface="Aharoni" panose="02010803020104030203" pitchFamily="2" charset="-79"/>
              </a:rPr>
              <a:t>What to expect when </a:t>
            </a:r>
            <a:br>
              <a:rPr lang="en-GB" sz="4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4200" dirty="0">
                <a:latin typeface="Aharoni" panose="02010803020104030203" pitchFamily="2" charset="-79"/>
                <a:cs typeface="Aharoni" panose="02010803020104030203" pitchFamily="2" charset="-79"/>
              </a:rPr>
              <a:t>Using exercise facilities </a:t>
            </a:r>
            <a:endParaRPr lang="en-GB" sz="4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89336-E9BF-44FB-B8C8-643D585E76C9}"/>
              </a:ext>
            </a:extLst>
          </p:cNvPr>
          <p:cNvSpPr txBox="1"/>
          <p:nvPr/>
        </p:nvSpPr>
        <p:spPr>
          <a:xfrm>
            <a:off x="753567" y="1690688"/>
            <a:ext cx="78190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There may be changes now for you to use facilities </a:t>
            </a:r>
          </a:p>
          <a:p>
            <a:pPr>
              <a:buFontTx/>
              <a:buChar char="-"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Book a gym time</a:t>
            </a:r>
          </a:p>
          <a:p>
            <a:pPr>
              <a:buFontTx/>
              <a:buChar char="-"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Book a swim time</a:t>
            </a:r>
          </a:p>
          <a:p>
            <a:pPr>
              <a:buFontTx/>
              <a:buChar char="-"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Have to wait for Exercise classes to return </a:t>
            </a:r>
          </a:p>
          <a:p>
            <a:pPr>
              <a:buFontTx/>
              <a:buChar char="-"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Have one way systems</a:t>
            </a:r>
          </a:p>
          <a:p>
            <a:pPr>
              <a:buFontTx/>
              <a:buChar char="-"/>
            </a:pPr>
            <a:r>
              <a:rPr lang="en-GB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Go beach ready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D4E235-007D-4E52-888F-15BCD87A1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27" t="32602" r="56718" b="33964"/>
          <a:stretch/>
        </p:blipFill>
        <p:spPr>
          <a:xfrm>
            <a:off x="9064101" y="752226"/>
            <a:ext cx="1771974" cy="3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21"/>
            <a:ext cx="12105986" cy="6985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E94E-AE20-44E5-9694-7F29D2F11A24}"/>
              </a:ext>
            </a:extLst>
          </p:cNvPr>
          <p:cNvSpPr txBox="1"/>
          <p:nvPr/>
        </p:nvSpPr>
        <p:spPr>
          <a:xfrm>
            <a:off x="748444" y="505704"/>
            <a:ext cx="6126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Watford Interfaith Peace Garden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EA5DC-7601-494B-9875-C70672E3B1B0}"/>
              </a:ext>
            </a:extLst>
          </p:cNvPr>
          <p:cNvSpPr txBox="1"/>
          <p:nvPr/>
        </p:nvSpPr>
        <p:spPr>
          <a:xfrm>
            <a:off x="597523" y="2215943"/>
            <a:ext cx="61300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Help you get active in the Park by helping to  Maintain the Peace  Garden </a:t>
            </a:r>
          </a:p>
          <a:p>
            <a:endParaRPr lang="en-GB" sz="2400" dirty="0">
              <a:latin typeface="Berlin Sans FB" panose="020E0602020502020306" pitchFamily="34" charset="0"/>
            </a:endParaRPr>
          </a:p>
          <a:p>
            <a:r>
              <a:rPr lang="en-GB" sz="2400" dirty="0">
                <a:latin typeface="Berlin Sans FB" panose="020E0602020502020306" pitchFamily="34" charset="0"/>
              </a:rPr>
              <a:t>Wednesday 9.30 -11.30</a:t>
            </a:r>
          </a:p>
          <a:p>
            <a:endParaRPr lang="en-GB" sz="2400" dirty="0">
              <a:latin typeface="Berlin Sans FB" panose="020E0602020502020306" pitchFamily="34" charset="0"/>
            </a:endParaRPr>
          </a:p>
          <a:p>
            <a:r>
              <a:rPr lang="en-GB" sz="2400" dirty="0">
                <a:latin typeface="Berlin Sans FB" panose="020E0602020502020306" pitchFamily="34" charset="0"/>
              </a:rPr>
              <a:t>Rabi Martins – </a:t>
            </a:r>
          </a:p>
          <a:p>
            <a:r>
              <a:rPr lang="en-GB" sz="2400" u="sng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Rabimartins.cllr@gmail</a:t>
            </a:r>
            <a:r>
              <a:rPr lang="en-GB" sz="2400" dirty="0">
                <a:effectLst/>
                <a:latin typeface="Berlin Sans FB" panose="020E0602020502020306" pitchFamily="34" charset="0"/>
                <a:ea typeface="Calibri" panose="020F0502020204030204" pitchFamily="34" charset="0"/>
              </a:rPr>
              <a:t> .com </a:t>
            </a:r>
          </a:p>
          <a:p>
            <a:r>
              <a:rPr lang="en-GB" sz="2400" dirty="0">
                <a:effectLst/>
                <a:latin typeface="Berlin Sans FB" panose="020E0602020502020306" pitchFamily="34" charset="0"/>
                <a:ea typeface="Calibri" panose="020F0502020204030204" pitchFamily="34" charset="0"/>
              </a:rPr>
              <a:t>mobile number</a:t>
            </a:r>
          </a:p>
          <a:p>
            <a:r>
              <a:rPr lang="en-GB" sz="2400" dirty="0">
                <a:effectLst/>
                <a:latin typeface="Berlin Sans FB" panose="020E0602020502020306" pitchFamily="34" charset="0"/>
                <a:ea typeface="Calibri" panose="020F0502020204030204" pitchFamily="34" charset="0"/>
              </a:rPr>
              <a:t>07494 450325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6C3588-67E4-47FC-8762-873EBC0C2E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807867"/>
            <a:ext cx="3990365" cy="318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74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986" cy="6985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E94E-AE20-44E5-9694-7F29D2F11A24}"/>
              </a:ext>
            </a:extLst>
          </p:cNvPr>
          <p:cNvSpPr txBox="1"/>
          <p:nvPr/>
        </p:nvSpPr>
        <p:spPr>
          <a:xfrm>
            <a:off x="838200" y="365125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Gyms in Watford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F66B8-0AC5-4A39-B04E-F7F5B224C3C5}"/>
              </a:ext>
            </a:extLst>
          </p:cNvPr>
          <p:cNvSpPr txBox="1"/>
          <p:nvPr/>
        </p:nvSpPr>
        <p:spPr>
          <a:xfrm>
            <a:off x="736846" y="1561247"/>
            <a:ext cx="5983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Berlin Sans FB" panose="020E0602020502020306" pitchFamily="34" charset="0"/>
              </a:rPr>
              <a:t>The Gym Windsor Road</a:t>
            </a:r>
          </a:p>
          <a:p>
            <a:endParaRPr lang="en-GB" sz="3000" dirty="0">
              <a:latin typeface="Berlin Sans FB" panose="020E0602020502020306" pitchFamily="34" charset="0"/>
            </a:endParaRPr>
          </a:p>
          <a:p>
            <a:r>
              <a:rPr lang="en-GB" sz="3000" dirty="0">
                <a:latin typeface="Berlin Sans FB" panose="020E0602020502020306" pitchFamily="34" charset="0"/>
              </a:rPr>
              <a:t>Pumped Gyms </a:t>
            </a:r>
            <a:r>
              <a:rPr lang="en-GB" sz="3000" dirty="0" err="1">
                <a:latin typeface="Berlin Sans FB" panose="020E0602020502020306" pitchFamily="34" charset="0"/>
              </a:rPr>
              <a:t>Tolpits</a:t>
            </a:r>
            <a:r>
              <a:rPr lang="en-GB" sz="3000" dirty="0">
                <a:latin typeface="Berlin Sans FB" panose="020E0602020502020306" pitchFamily="34" charset="0"/>
              </a:rPr>
              <a:t> Lane</a:t>
            </a:r>
          </a:p>
          <a:p>
            <a:endParaRPr lang="en-GB" sz="3000" dirty="0">
              <a:latin typeface="Berlin Sans FB" panose="020E0602020502020306" pitchFamily="34" charset="0"/>
            </a:endParaRPr>
          </a:p>
          <a:p>
            <a:r>
              <a:rPr lang="en-GB" sz="3000" dirty="0">
                <a:latin typeface="Berlin Sans FB" panose="020E0602020502020306" pitchFamily="34" charset="0"/>
              </a:rPr>
              <a:t>NRG Watford High Street</a:t>
            </a:r>
            <a:br>
              <a:rPr lang="en-GB" sz="3000" dirty="0">
                <a:latin typeface="Berlin Sans FB" panose="020E0602020502020306" pitchFamily="34" charset="0"/>
              </a:rPr>
            </a:br>
            <a:endParaRPr lang="en-GB" sz="3000" dirty="0">
              <a:latin typeface="Berlin Sans FB" panose="020E0602020502020306" pitchFamily="34" charset="0"/>
            </a:endParaRPr>
          </a:p>
          <a:p>
            <a:r>
              <a:rPr lang="en-GB" sz="3000" dirty="0">
                <a:latin typeface="Berlin Sans FB" panose="020E0602020502020306" pitchFamily="34" charset="0"/>
              </a:rPr>
              <a:t>Fitness For Less  Watford High Street</a:t>
            </a:r>
          </a:p>
          <a:p>
            <a:endParaRPr lang="en-GB" sz="3000" dirty="0">
              <a:latin typeface="Berlin Sans FB" panose="020E0602020502020306" pitchFamily="34" charset="0"/>
            </a:endParaRPr>
          </a:p>
          <a:p>
            <a:r>
              <a:rPr lang="en-GB" sz="3000" dirty="0">
                <a:latin typeface="Berlin Sans FB" panose="020E0602020502020306" pitchFamily="34" charset="0"/>
              </a:rPr>
              <a:t>Living Well Gym  Elton Street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4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986" cy="69852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B72C25-9B8D-4178-81F5-A44BD6747EB2}"/>
              </a:ext>
            </a:extLst>
          </p:cNvPr>
          <p:cNvSpPr txBox="1"/>
          <p:nvPr/>
        </p:nvSpPr>
        <p:spPr>
          <a:xfrm>
            <a:off x="424873" y="151404"/>
            <a:ext cx="93472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Watford </a:t>
            </a:r>
            <a:r>
              <a:rPr lang="en-GB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Cycle Hub</a:t>
            </a:r>
          </a:p>
          <a:p>
            <a:pPr algn="ctr"/>
            <a:endParaRPr lang="en-GB" sz="1200" b="1" dirty="0">
              <a:solidFill>
                <a:srgbClr val="282561"/>
              </a:solidFill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WHAT WE DO: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Cycle training  - Absolute Beginners and Confidence Booster courses, 1:1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Organised guided social rides  - including ‘Breeze’, women only rides on Saturday at 12.30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Bike service and repairs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Reconditioned bikes and accessories for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Information on cycling and local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rlin Sans FB" panose="020E0602020502020306" pitchFamily="34" charset="0"/>
              </a:rPr>
              <a:t>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WHERE WE ARE: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King George V Playing Fields, </a:t>
            </a:r>
            <a:r>
              <a:rPr lang="en-GB" sz="2000" dirty="0" err="1">
                <a:latin typeface="Berlin Sans FB" panose="020E0602020502020306" pitchFamily="34" charset="0"/>
              </a:rPr>
              <a:t>Tolpits</a:t>
            </a:r>
            <a:r>
              <a:rPr lang="en-GB" sz="2000" dirty="0">
                <a:latin typeface="Berlin Sans FB" panose="020E0602020502020306" pitchFamily="34" charset="0"/>
              </a:rPr>
              <a:t> Lane, Watford WD18 9QD</a:t>
            </a:r>
          </a:p>
          <a:p>
            <a:r>
              <a:rPr lang="en-GB" sz="2000" dirty="0">
                <a:latin typeface="Berlin Sans FB" panose="020E0602020502020306" pitchFamily="34" charset="0"/>
              </a:rPr>
              <a:t>Open Tuesday to Saturday 9:00 – 5:00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FOR MORE INFORMATION: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Look on our website </a:t>
            </a:r>
            <a:r>
              <a:rPr lang="en-GB" sz="2000" dirty="0">
                <a:latin typeface="Berlin Sans FB" panose="020E0602020502020306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www.watfordcyclehub.org.uk</a:t>
            </a:r>
            <a:r>
              <a:rPr lang="en-GB" sz="2000" dirty="0">
                <a:latin typeface="Berlin Sans FB" panose="020E0602020502020306" pitchFamily="34" charset="0"/>
              </a:rPr>
              <a:t> </a:t>
            </a:r>
          </a:p>
          <a:p>
            <a:r>
              <a:rPr lang="en-GB" sz="2000" dirty="0">
                <a:latin typeface="Berlin Sans FB" panose="020E0602020502020306" pitchFamily="34" charset="0"/>
              </a:rPr>
              <a:t>or call 01923 223994  </a:t>
            </a:r>
          </a:p>
        </p:txBody>
      </p:sp>
    </p:spTree>
    <p:extLst>
      <p:ext uri="{BB962C8B-B14F-4D97-AF65-F5344CB8AC3E}">
        <p14:creationId xmlns:p14="http://schemas.microsoft.com/office/powerpoint/2010/main" val="339063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9"/>
            <a:ext cx="12105986" cy="6985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E94E-AE20-44E5-9694-7F29D2F11A24}"/>
              </a:ext>
            </a:extLst>
          </p:cNvPr>
          <p:cNvSpPr txBox="1"/>
          <p:nvPr/>
        </p:nvSpPr>
        <p:spPr>
          <a:xfrm>
            <a:off x="355372" y="486153"/>
            <a:ext cx="6126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Hertfordshire </a:t>
            </a:r>
            <a:r>
              <a:rPr lang="en-GB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Healthwalks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2D83D-5EAC-4FFC-BA97-86984F96311C}"/>
              </a:ext>
            </a:extLst>
          </p:cNvPr>
          <p:cNvSpPr txBox="1"/>
          <p:nvPr/>
        </p:nvSpPr>
        <p:spPr>
          <a:xfrm>
            <a:off x="355372" y="2447232"/>
            <a:ext cx="8832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Short Graded walks around the local areas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dirty="0">
                <a:latin typeface="Berlin Sans FB" panose="020E0602020502020306" pitchFamily="34" charset="0"/>
              </a:rPr>
              <a:t>Free of charge 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dirty="0">
                <a:latin typeface="Berlin Sans FB" panose="020E0602020502020306" pitchFamily="34" charset="0"/>
              </a:rPr>
              <a:t>Looking start in May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dirty="0">
                <a:latin typeface="Berlin Sans FB" panose="020E0602020502020306" pitchFamily="34" charset="0"/>
              </a:rPr>
              <a:t>For more information 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dirty="0">
                <a:latin typeface="Berlin Sans FB" panose="020E0602020502020306" pitchFamily="34" charset="0"/>
              </a:rPr>
              <a:t> https://www.hertfordshire.gov.uk/services/recycling-waste-and-environment/countryside-management/hertfordshire-health-walks/hertfordshire-health-walks.aspx</a:t>
            </a:r>
          </a:p>
          <a:p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Find Hertfordshire Health Walks | Hertfordshire County Council">
            <a:extLst>
              <a:ext uri="{FF2B5EF4-FFF2-40B4-BE49-F238E27FC236}">
                <a16:creationId xmlns:a16="http://schemas.microsoft.com/office/drawing/2014/main" id="{1DD81561-D851-4C44-B2B8-D734F214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90" y="1105016"/>
            <a:ext cx="3762764" cy="22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9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AD8-441D-446F-8E6F-1449E72D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89ECB0-8605-43C3-B072-ABBF1DB9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986" cy="6985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E94E-AE20-44E5-9694-7F29D2F11A24}"/>
              </a:ext>
            </a:extLst>
          </p:cNvPr>
          <p:cNvSpPr txBox="1"/>
          <p:nvPr/>
        </p:nvSpPr>
        <p:spPr>
          <a:xfrm>
            <a:off x="295684" y="612407"/>
            <a:ext cx="6126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Ladies Only Gym Session </a:t>
            </a:r>
          </a:p>
        </p:txBody>
      </p:sp>
      <p:pic>
        <p:nvPicPr>
          <p:cNvPr id="4" name="Picture 3" descr="A person operating a machine&#10;&#10;Description automatically generated with low confidence">
            <a:extLst>
              <a:ext uri="{FF2B5EF4-FFF2-40B4-BE49-F238E27FC236}">
                <a16:creationId xmlns:a16="http://schemas.microsoft.com/office/drawing/2014/main" id="{BDFA6D8B-D4CF-4C9C-9F39-7F834E09D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54" y="1828367"/>
            <a:ext cx="6842777" cy="36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8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402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Arvo</vt:lpstr>
      <vt:lpstr>Berlin Sans FB</vt:lpstr>
      <vt:lpstr>Calibri</vt:lpstr>
      <vt:lpstr>Calibri Light</vt:lpstr>
      <vt:lpstr>Office Theme</vt:lpstr>
      <vt:lpstr>Watford Get Active - Supporting you to become active!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Watford Get Active - Supporting you to become active!</dc:title>
  <dc:creator>Alison Goodchild</dc:creator>
  <cp:lastModifiedBy>Alison Goodchild</cp:lastModifiedBy>
  <cp:revision>2</cp:revision>
  <dcterms:created xsi:type="dcterms:W3CDTF">2021-05-25T13:05:59Z</dcterms:created>
  <dcterms:modified xsi:type="dcterms:W3CDTF">2021-05-26T12:20:18Z</dcterms:modified>
</cp:coreProperties>
</file>