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  <p:sldMasterId id="2147483708" r:id="rId2"/>
    <p:sldMasterId id="2147483714" r:id="rId3"/>
  </p:sldMasterIdLst>
  <p:notesMasterIdLst>
    <p:notesMasterId r:id="rId13"/>
  </p:notesMasterIdLst>
  <p:handoutMasterIdLst>
    <p:handoutMasterId r:id="rId14"/>
  </p:handoutMasterIdLst>
  <p:sldIdLst>
    <p:sldId id="301" r:id="rId4"/>
    <p:sldId id="484" r:id="rId5"/>
    <p:sldId id="483" r:id="rId6"/>
    <p:sldId id="494" r:id="rId7"/>
    <p:sldId id="495" r:id="rId8"/>
    <p:sldId id="489" r:id="rId9"/>
    <p:sldId id="492" r:id="rId10"/>
    <p:sldId id="493" r:id="rId11"/>
    <p:sldId id="496" r:id="rId1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5A7DA457-082F-4E16-A58E-192AAA6B0F35}">
          <p14:sldIdLst>
            <p14:sldId id="301"/>
            <p14:sldId id="484"/>
            <p14:sldId id="483"/>
            <p14:sldId id="494"/>
            <p14:sldId id="495"/>
            <p14:sldId id="489"/>
            <p14:sldId id="492"/>
            <p14:sldId id="493"/>
            <p14:sldId id="49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avin Mitchell" initials="GM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729" autoAdjust="0"/>
    <p:restoredTop sz="55673" autoAdjust="0"/>
  </p:normalViewPr>
  <p:slideViewPr>
    <p:cSldViewPr>
      <p:cViewPr varScale="1">
        <p:scale>
          <a:sx n="46" d="100"/>
          <a:sy n="46" d="100"/>
        </p:scale>
        <p:origin x="1997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commentAuthors" Target="commentAuthors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382360-E9CB-47A6-8497-042FEA176BDA}" type="datetimeFigureOut">
              <a:rPr lang="en-GB" smtClean="0"/>
              <a:pPr/>
              <a:t>24/11/2022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5AB84-A4F5-4F16-ABA7-B5C06B01582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116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1E68406-4A34-41D1-BD6F-6DBCA38AF72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331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E68406-4A34-41D1-BD6F-6DBCA38AF729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301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E68406-4A34-41D1-BD6F-6DBCA38AF729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703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E68406-4A34-41D1-BD6F-6DBCA38AF729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8543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E68406-4A34-41D1-BD6F-6DBCA38AF729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7290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E68406-4A34-41D1-BD6F-6DBCA38AF729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4749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E68406-4A34-41D1-BD6F-6DBCA38AF729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1514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E68406-4A34-41D1-BD6F-6DBCA38AF729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52210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E68406-4A34-41D1-BD6F-6DBCA38AF729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70434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E68406-4A34-41D1-BD6F-6DBCA38AF729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516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 flipH="1">
            <a:off x="-2" y="6176963"/>
            <a:ext cx="9143999" cy="681037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9144000" cy="81758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527" y="43005"/>
            <a:ext cx="7886700" cy="785972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  <a:latin typeface="VAG Rounded" panose="02000303030000020004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199046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220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  <a:lvl2pPr marL="685800" indent="-228600">
              <a:buFont typeface="Wingdings" panose="05000000000000000000" pitchFamily="2" charset="2"/>
              <a:buChar char="§"/>
              <a:defRPr sz="2000">
                <a:solidFill>
                  <a:schemeClr val="accent5">
                    <a:lumMod val="50000"/>
                  </a:schemeClr>
                </a:solidFill>
                <a:latin typeface="+mn-lt"/>
              </a:defRPr>
            </a:lvl2pPr>
            <a:lvl3pPr marL="1143000" indent="-228600">
              <a:buFont typeface="Wingdings" panose="05000000000000000000" pitchFamily="2" charset="2"/>
              <a:buChar char="§"/>
              <a:defRPr sz="1800">
                <a:solidFill>
                  <a:schemeClr val="accent5">
                    <a:lumMod val="50000"/>
                  </a:schemeClr>
                </a:solidFill>
                <a:latin typeface="+mn-lt"/>
              </a:defRPr>
            </a:lvl3pPr>
            <a:lvl4pPr marL="1600200" indent="-228600">
              <a:buFont typeface="Wingdings" panose="05000000000000000000" pitchFamily="2" charset="2"/>
              <a:buChar char="§"/>
              <a:defRPr>
                <a:solidFill>
                  <a:schemeClr val="accent5">
                    <a:lumMod val="50000"/>
                  </a:schemeClr>
                </a:solidFill>
                <a:latin typeface="+mn-lt"/>
              </a:defRPr>
            </a:lvl4pPr>
            <a:lvl5pPr marL="2057400" indent="-228600">
              <a:buFont typeface="Wingdings" panose="05000000000000000000" pitchFamily="2" charset="2"/>
              <a:buChar char="§"/>
              <a:defRPr>
                <a:solidFill>
                  <a:schemeClr val="accent5">
                    <a:lumMod val="50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 descr="Footer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75615" y="6333852"/>
            <a:ext cx="2901696" cy="371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940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0363" y="1033200"/>
            <a:ext cx="8423275" cy="4254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0363" y="151200"/>
            <a:ext cx="842327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 flipH="1">
            <a:off x="0" y="5410200"/>
            <a:ext cx="9144000" cy="0"/>
          </a:xfrm>
          <a:prstGeom prst="line">
            <a:avLst/>
          </a:prstGeom>
          <a:noFill/>
          <a:ln w="190500">
            <a:solidFill>
              <a:srgbClr val="007CB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3203575" y="5862638"/>
            <a:ext cx="54006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en-GB" sz="2800" dirty="0">
                <a:solidFill>
                  <a:srgbClr val="007CB0"/>
                </a:solidFill>
                <a:cs typeface="Arial" charset="0"/>
              </a:rPr>
              <a:t>Serving the people of Cumbria</a:t>
            </a:r>
          </a:p>
        </p:txBody>
      </p:sp>
      <p:pic>
        <p:nvPicPr>
          <p:cNvPr id="1030" name="Picture 7" descr="CCC_Logo_PM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661025"/>
            <a:ext cx="1724025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02463" y="64928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chemeClr val="tx2"/>
                </a:solidFill>
              </a:defRPr>
            </a:lvl1pPr>
          </a:lstStyle>
          <a:p>
            <a:fld id="{A213AC08-664C-42B8-98CB-FD4B1C554337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227561" y="5532822"/>
            <a:ext cx="1300238" cy="1297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473514"/>
      </p:ext>
    </p:extLst>
  </p:cSld>
  <p:clrMap bg1="lt1" tx1="dk1" bg2="lt2" tx2="dk2" accent1="accent1" accent2="accent2" accent3="accent3" accent4="accent4" accent5="accent5" accent6="accent6" hlink="hlink" folHlink="folHlink"/>
  <p:transition>
    <p:cut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CB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CB0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CB0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CB0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CB0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7CB0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7CB0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7CB0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7CB0"/>
          </a:solidFill>
          <a:latin typeface="Arial" charset="0"/>
        </a:defRPr>
      </a:lvl9pPr>
    </p:titleStyle>
    <p:bodyStyle>
      <a:lvl1pPr marL="342900" indent="-342900" algn="l" defTabSz="358775" rtl="0" eaLnBrk="1" fontAlgn="base" hangingPunct="1">
        <a:spcBef>
          <a:spcPts val="1200"/>
        </a:spcBef>
        <a:spcAft>
          <a:spcPct val="0"/>
        </a:spcAft>
        <a:defRPr sz="2000">
          <a:solidFill>
            <a:schemeClr val="tx2"/>
          </a:solidFill>
          <a:latin typeface="+mn-lt"/>
          <a:ea typeface="+mn-ea"/>
          <a:cs typeface="+mn-cs"/>
        </a:defRPr>
      </a:lvl1pPr>
      <a:lvl2pPr marL="358775" indent="-358775" algn="l" defTabSz="358775" rtl="0" eaLnBrk="1" fontAlgn="base" hangingPunct="1">
        <a:spcBef>
          <a:spcPts val="1200"/>
        </a:spcBef>
        <a:spcAft>
          <a:spcPct val="0"/>
        </a:spcAft>
        <a:buSzPct val="100000"/>
        <a:buFont typeface="Wingdings" panose="05000000000000000000" pitchFamily="2" charset="2"/>
        <a:buChar char="§"/>
        <a:defRPr>
          <a:solidFill>
            <a:schemeClr val="tx2"/>
          </a:solidFill>
          <a:latin typeface="+mn-lt"/>
        </a:defRPr>
      </a:lvl2pPr>
      <a:lvl3pPr marL="719138" indent="-358775" algn="l" defTabSz="358775" rtl="0" eaLnBrk="1" fontAlgn="base" hangingPunct="1">
        <a:spcBef>
          <a:spcPts val="600"/>
        </a:spcBef>
        <a:spcAft>
          <a:spcPct val="0"/>
        </a:spcAft>
        <a:buFont typeface="Courier New" panose="02070309020205020404" pitchFamily="49" charset="0"/>
        <a:buChar char="-"/>
        <a:defRPr sz="1600">
          <a:solidFill>
            <a:schemeClr val="tx2"/>
          </a:solidFill>
          <a:latin typeface="+mn-lt"/>
        </a:defRPr>
      </a:lvl3pPr>
      <a:lvl4pPr marL="1079500" indent="-358775" algn="l" rtl="0" eaLnBrk="1" fontAlgn="base" hangingPunct="1">
        <a:spcBef>
          <a:spcPts val="300"/>
        </a:spcBef>
        <a:spcAft>
          <a:spcPct val="0"/>
        </a:spcAft>
        <a:buSzPct val="75000"/>
        <a:buFont typeface="Arial" panose="020B0604020202020204" pitchFamily="34" charset="0"/>
        <a:buChar char="●"/>
        <a:defRPr sz="14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CB63FE0-FE8B-42FF-9B36-10E23BE30C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A59CB2C-131D-40A8-8C53-F3BB0EE15E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Line 4">
            <a:extLst>
              <a:ext uri="{FF2B5EF4-FFF2-40B4-BE49-F238E27FC236}">
                <a16:creationId xmlns:a16="http://schemas.microsoft.com/office/drawing/2014/main" id="{8735366C-B9BE-4A24-B352-4EB59B10A31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0" y="5410200"/>
            <a:ext cx="9144000" cy="0"/>
          </a:xfrm>
          <a:prstGeom prst="line">
            <a:avLst/>
          </a:prstGeom>
          <a:noFill/>
          <a:ln w="190500">
            <a:solidFill>
              <a:srgbClr val="007CB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9" name="Text Box 5">
            <a:extLst>
              <a:ext uri="{FF2B5EF4-FFF2-40B4-BE49-F238E27FC236}">
                <a16:creationId xmlns:a16="http://schemas.microsoft.com/office/drawing/2014/main" id="{AAF12CA5-94FE-4628-AD81-C3F5210A5F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2138" y="5862638"/>
            <a:ext cx="54006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altLang="en-US" sz="2800" dirty="0">
                <a:solidFill>
                  <a:srgbClr val="007CB0"/>
                </a:solidFill>
              </a:rPr>
              <a:t>Serving the people of Cumbria</a:t>
            </a:r>
          </a:p>
        </p:txBody>
      </p:sp>
      <p:sp>
        <p:nvSpPr>
          <p:cNvPr id="1030" name="Text Box 6">
            <a:extLst>
              <a:ext uri="{FF2B5EF4-FFF2-40B4-BE49-F238E27FC236}">
                <a16:creationId xmlns:a16="http://schemas.microsoft.com/office/drawing/2014/main" id="{73112083-2154-4303-BEA9-D7B3F0885A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533400"/>
            <a:ext cx="914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GB" altLang="en-US" sz="2000" dirty="0">
                <a:solidFill>
                  <a:schemeClr val="tx2"/>
                </a:solidFill>
              </a:rPr>
              <a:t>Do not use fonts other than Arial for your presentations</a:t>
            </a:r>
          </a:p>
        </p:txBody>
      </p:sp>
      <p:pic>
        <p:nvPicPr>
          <p:cNvPr id="1031" name="Picture 7" descr="CCC_Logo_PMS">
            <a:extLst>
              <a:ext uri="{FF2B5EF4-FFF2-40B4-BE49-F238E27FC236}">
                <a16:creationId xmlns:a16="http://schemas.microsoft.com/office/drawing/2014/main" id="{43A3CBF0-8FC0-4472-870D-1EE4AA4A30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661025"/>
            <a:ext cx="1724025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9341102"/>
      </p:ext>
    </p:extLst>
  </p:cSld>
  <p:clrMap bg1="lt1" tx1="dk1" bg2="lt2" tx2="dk2" accent1="accent1" accent2="accent2" accent3="accent3" accent4="accent4" accent5="accent5" accent6="accent6" hlink="hlink" folHlink="folHlink"/>
  <p:transition spd="med">
    <p:wipe dir="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CB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CB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CB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CB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CB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7CB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7CB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7CB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7CB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166BB-BE6C-DF44-AA3E-D0B319461C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372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003" y="1329477"/>
            <a:ext cx="7886700" cy="419904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US" sz="6000" dirty="0"/>
              <a:t>Rising Energy Costs </a:t>
            </a:r>
          </a:p>
          <a:p>
            <a:pPr marL="0" indent="0" algn="ctr">
              <a:buNone/>
            </a:pPr>
            <a:endParaRPr lang="en-GB" sz="6000" dirty="0">
              <a:solidFill>
                <a:srgbClr val="002060"/>
              </a:solidFill>
            </a:endParaRPr>
          </a:p>
        </p:txBody>
      </p:sp>
      <p:pic>
        <p:nvPicPr>
          <p:cNvPr id="4" name="Picture 2" descr="cid:image006.png@01D4A810.B5CFBAE0">
            <a:extLst>
              <a:ext uri="{FF2B5EF4-FFF2-40B4-BE49-F238E27FC236}">
                <a16:creationId xmlns:a16="http://schemas.microsoft.com/office/drawing/2014/main" id="{8FADDD22-2A9B-1D4A-8E1E-CBAD1041D6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571" y="6271658"/>
            <a:ext cx="2794000" cy="54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Content Placeholder 3">
            <a:extLst>
              <a:ext uri="{FF2B5EF4-FFF2-40B4-BE49-F238E27FC236}">
                <a16:creationId xmlns:a16="http://schemas.microsoft.com/office/drawing/2014/main" id="{DFC57337-23BD-E865-A777-0A0D27DEDFD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4160" r="-3" b="16276"/>
          <a:stretch/>
        </p:blipFill>
        <p:spPr>
          <a:xfrm>
            <a:off x="2444191" y="2673713"/>
            <a:ext cx="4255617" cy="2886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290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EC80B2E9-16A6-62B6-20F9-7CC015C7A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260648" y="0"/>
            <a:ext cx="9577064" cy="66751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800" dirty="0">
                <a:latin typeface="Abadi" panose="020B0604020104020204" pitchFamily="34" charset="0"/>
              </a:rPr>
              <a:t>How Does The Energy Crisis Impact you?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004CCCB-F5C3-0299-190B-7D9E27F597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369414"/>
            <a:ext cx="5035164" cy="4119172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Abadi" panose="020B0604020104020204" pitchFamily="34" charset="0"/>
              </a:rPr>
              <a:t>The energy crisis has been created by a ‘perfect storm’ of different environmental and political events. </a:t>
            </a: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Abadi" panose="020B0604020104020204" pitchFamily="34" charset="0"/>
              </a:rPr>
              <a:t>These factors have contributed to the increase in the price of the wholesale energy markets which then get relayed to the consumer. </a:t>
            </a: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Abadi" panose="020B0604020104020204" pitchFamily="34" charset="0"/>
              </a:rPr>
              <a:t>From the COVID-19 pandemic to climate change to the current war in Ukraine, prices for nearly everything we buy have gone up, especially energy. </a:t>
            </a:r>
          </a:p>
          <a:p>
            <a:pPr marL="0" indent="0">
              <a:buNone/>
            </a:pPr>
            <a:endParaRPr lang="en-GB" sz="1900" dirty="0">
              <a:latin typeface="Abadi" panose="020B0604020104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AE5417E-4709-0E0F-BE2F-2C5661D5343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894" r="13950" b="-3"/>
          <a:stretch/>
        </p:blipFill>
        <p:spPr>
          <a:xfrm>
            <a:off x="5756743" y="2093976"/>
            <a:ext cx="2955798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839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685C2-3E71-4F2F-B941-E04F6520A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836712"/>
            <a:ext cx="8182230" cy="136861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b="0" dirty="0">
                <a:solidFill>
                  <a:schemeClr val="tx1"/>
                </a:solidFill>
                <a:latin typeface="Abadi" panose="020B0604020104020204" pitchFamily="34" charset="0"/>
              </a:rPr>
              <a:t>Energy bills are made up of several costs. They’re not just the gas and electricity you use. They include:</a:t>
            </a:r>
            <a:endParaRPr lang="en-US" sz="4000" dirty="0">
              <a:solidFill>
                <a:schemeClr val="tx1"/>
              </a:solidFill>
              <a:latin typeface="Abadi" panose="020B0604020104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CAAF7E7-50BF-5638-4643-F04C6B2703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2118112"/>
            <a:ext cx="6048672" cy="3890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14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685C2-3E71-4F2F-B941-E04F6520A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546"/>
            <a:ext cx="8257030" cy="93610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dirty="0">
                <a:latin typeface="Abadi" panose="020B0604020104020204" pitchFamily="34" charset="0"/>
              </a:rPr>
              <a:t>If I am up for renewal what are my options? </a:t>
            </a:r>
            <a:endParaRPr lang="en-US" sz="4000" dirty="0">
              <a:latin typeface="Abadi" panose="020B0604020104020204" pitchFamily="34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E7B33D6-A771-DC0F-D57E-95697C5A49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256168"/>
            <a:ext cx="8640960" cy="4345664"/>
          </a:xfrm>
        </p:spPr>
        <p:txBody>
          <a:bodyPr anchor="t">
            <a:normAutofit/>
          </a:bodyPr>
          <a:lstStyle/>
          <a:p>
            <a:pPr marL="0" indent="0" algn="l">
              <a:buNone/>
            </a:pPr>
            <a:r>
              <a:rPr lang="en-US" sz="2000" i="0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It all depends on your appetite for risk….</a:t>
            </a:r>
          </a:p>
          <a:p>
            <a:r>
              <a:rPr lang="en-US" sz="2000" i="0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Organisations on out of contract rates or due for renewal imminently need to sign into a fixed protected contract for at least 12-months, this will provide you with budget security for the immediate term. </a:t>
            </a:r>
          </a:p>
          <a:p>
            <a:r>
              <a:rPr lang="en-US" sz="2000" i="0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Organisations wanting to have budget security for a longer period we would offer alignment of their contracts under a protected and fixed contract for at least 24-months. </a:t>
            </a:r>
          </a:p>
          <a:p>
            <a:pPr marL="0" indent="0">
              <a:buNone/>
            </a:pPr>
            <a:endParaRPr lang="en-US" sz="2000" b="1" u="sng" dirty="0">
              <a:solidFill>
                <a:srgbClr val="000000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en-US" sz="2000" b="1" u="sng" dirty="0">
                <a:solidFill>
                  <a:srgbClr val="000000"/>
                </a:solidFill>
                <a:latin typeface="Abadi" panose="020B0604020104020204" pitchFamily="34" charset="0"/>
              </a:rPr>
              <a:t>Remember there is a difference between fixed and fully fixed c</a:t>
            </a:r>
            <a:r>
              <a:rPr lang="en-US" sz="2000" b="1" i="0" u="sng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ontracts. Always check the small print! </a:t>
            </a:r>
          </a:p>
          <a:p>
            <a:pPr marL="0" indent="0">
              <a:buNone/>
            </a:pPr>
            <a:endParaRPr lang="en-GB" sz="1900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577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685C2-3E71-4F2F-B941-E04F6520A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257030" cy="93610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dirty="0">
                <a:latin typeface="Abadi" panose="020B0604020104020204" pitchFamily="34" charset="0"/>
              </a:rPr>
              <a:t>Fixed Vs Fully Fixed Contracts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E7B33D6-A771-DC0F-D57E-95697C5A49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603616"/>
            <a:ext cx="8064896" cy="405763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1900" dirty="0">
                <a:solidFill>
                  <a:schemeClr val="tx1"/>
                </a:solidFill>
                <a:latin typeface="Abadi" panose="020B0604020104020204" pitchFamily="34" charset="0"/>
              </a:rPr>
              <a:t>All contracts are made up of commodity and non-commodity costs. </a:t>
            </a:r>
          </a:p>
          <a:p>
            <a:pPr marL="0" indent="0">
              <a:buNone/>
            </a:pPr>
            <a:endParaRPr lang="en-US" sz="1900" dirty="0">
              <a:solidFill>
                <a:schemeClr val="tx1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en-US" sz="1900" dirty="0">
                <a:solidFill>
                  <a:schemeClr val="tx1"/>
                </a:solidFill>
                <a:latin typeface="Abadi" panose="020B0604020104020204" pitchFamily="34" charset="0"/>
              </a:rPr>
              <a:t>What is the difference between fixed and fully fixed? </a:t>
            </a:r>
          </a:p>
          <a:p>
            <a:pPr marL="0" indent="0">
              <a:buNone/>
            </a:pPr>
            <a:endParaRPr lang="en-US" sz="1900" dirty="0">
              <a:solidFill>
                <a:schemeClr val="tx1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en-US" sz="1900" dirty="0">
                <a:solidFill>
                  <a:schemeClr val="tx1"/>
                </a:solidFill>
                <a:latin typeface="Abadi" panose="020B0604020104020204" pitchFamily="34" charset="0"/>
              </a:rPr>
              <a:t>Fixed term contracts, fix the commodity proportion which covers the cost for the energy itself. </a:t>
            </a:r>
          </a:p>
          <a:p>
            <a:pPr marL="0" indent="0">
              <a:buNone/>
            </a:pPr>
            <a:endParaRPr lang="en-US" sz="1900" dirty="0">
              <a:solidFill>
                <a:schemeClr val="tx1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en-US" sz="1900" dirty="0">
                <a:solidFill>
                  <a:schemeClr val="tx1"/>
                </a:solidFill>
                <a:latin typeface="Abadi" panose="020B0604020104020204" pitchFamily="34" charset="0"/>
              </a:rPr>
              <a:t>Fully Fixed contracts fix both the commodity and non commodity costs for the contracted duration. </a:t>
            </a:r>
          </a:p>
          <a:p>
            <a:pPr marL="0" indent="0">
              <a:buNone/>
            </a:pPr>
            <a:endParaRPr lang="en-GB" sz="1900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513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D91914D-994B-0EE2-3BCC-D69CF3193AD8}"/>
              </a:ext>
            </a:extLst>
          </p:cNvPr>
          <p:cNvSpPr txBox="1"/>
          <p:nvPr/>
        </p:nvSpPr>
        <p:spPr>
          <a:xfrm>
            <a:off x="5535305" y="743447"/>
            <a:ext cx="2980039" cy="3692028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45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What can you do help reduce costs now? 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DE914C9D-EB1B-3CCD-D3BA-C32169CF21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35" r="9490"/>
          <a:stretch/>
        </p:blipFill>
        <p:spPr bwMode="auto">
          <a:xfrm>
            <a:off x="20" y="10"/>
            <a:ext cx="5244655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4180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BBF0E-D605-3D74-1CE0-E0035B548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Become greener – and save money too!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FCCAD5-00E3-37E2-E25B-A132FAF13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80728"/>
            <a:ext cx="7886700" cy="5043943"/>
          </a:xfrm>
        </p:spPr>
        <p:txBody>
          <a:bodyPr>
            <a:normAutofit fontScale="55000" lnSpcReduction="20000"/>
          </a:bodyPr>
          <a:lstStyle/>
          <a:p>
            <a:r>
              <a:rPr lang="en-US" sz="3600" b="1" dirty="0">
                <a:solidFill>
                  <a:schemeClr val="tx1"/>
                </a:solidFill>
                <a:latin typeface="Abadi" panose="020B0604020104020204" pitchFamily="34" charset="0"/>
              </a:rPr>
              <a:t>Create the culture </a:t>
            </a:r>
            <a:r>
              <a:rPr lang="en-US" sz="3600" dirty="0">
                <a:solidFill>
                  <a:schemeClr val="tx1"/>
                </a:solidFill>
                <a:latin typeface="Abadi" panose="020B0604020104020204" pitchFamily="34" charset="0"/>
              </a:rPr>
              <a:t>- If you decide to cut energy consumption, make sure everyone is on board. Use organisation-wide meetings to brainstorm ideas and consider creating an energy champion. Keep communicating about the differences you are making – financially and environmentally.</a:t>
            </a:r>
          </a:p>
          <a:p>
            <a:r>
              <a:rPr lang="en-US" sz="3600" b="1" dirty="0">
                <a:solidFill>
                  <a:schemeClr val="tx1"/>
                </a:solidFill>
                <a:latin typeface="Abadi" panose="020B0604020104020204" pitchFamily="34" charset="0"/>
              </a:rPr>
              <a:t>Put an AMR on your wish list - </a:t>
            </a:r>
            <a:r>
              <a:rPr lang="en-US" sz="3600" dirty="0">
                <a:solidFill>
                  <a:schemeClr val="tx1"/>
                </a:solidFill>
                <a:latin typeface="Abadi" panose="020B0604020104020204" pitchFamily="34" charset="0"/>
              </a:rPr>
              <a:t>An automated meter reading (AMR) device lets you review consumption in both operational and non-operational times. This ability to understand business patterns will hep you make better decisions on saving money.</a:t>
            </a:r>
          </a:p>
          <a:p>
            <a:r>
              <a:rPr lang="en-US" sz="3600" b="1" dirty="0">
                <a:solidFill>
                  <a:schemeClr val="tx1"/>
                </a:solidFill>
                <a:latin typeface="Abadi" panose="020B0604020104020204" pitchFamily="34" charset="0"/>
              </a:rPr>
              <a:t>Pick your energy firm wisely - </a:t>
            </a:r>
            <a:r>
              <a:rPr lang="en-US" sz="3600" dirty="0">
                <a:solidFill>
                  <a:schemeClr val="tx1"/>
                </a:solidFill>
                <a:latin typeface="Abadi" panose="020B0604020104020204" pitchFamily="34" charset="0"/>
              </a:rPr>
              <a:t>Check you are getting value for money and if your tariff has dual rates, it may be prudent to carry out certain tasks during off-peak times.</a:t>
            </a:r>
          </a:p>
          <a:p>
            <a:r>
              <a:rPr lang="en-US" sz="3600" b="1" dirty="0">
                <a:solidFill>
                  <a:schemeClr val="tx1"/>
                </a:solidFill>
                <a:latin typeface="Abadi" panose="020B0604020104020204" pitchFamily="34" charset="0"/>
              </a:rPr>
              <a:t>Beware the ghost of energy past - </a:t>
            </a:r>
            <a:r>
              <a:rPr lang="en-US" sz="3600" dirty="0">
                <a:solidFill>
                  <a:schemeClr val="tx1"/>
                </a:solidFill>
                <a:latin typeface="Abadi" panose="020B0604020104020204" pitchFamily="34" charset="0"/>
              </a:rPr>
              <a:t>Phantom energy is used by equipment plugged in but not in use. And it’s big. Try having all computer peripherals (printers, monitors </a:t>
            </a:r>
            <a:r>
              <a:rPr lang="en-US" sz="3600" dirty="0" err="1">
                <a:solidFill>
                  <a:schemeClr val="tx1"/>
                </a:solidFill>
                <a:latin typeface="Abadi" panose="020B0604020104020204" pitchFamily="34" charset="0"/>
              </a:rPr>
              <a:t>etc</a:t>
            </a:r>
            <a:r>
              <a:rPr lang="en-US" sz="3600" dirty="0">
                <a:solidFill>
                  <a:schemeClr val="tx1"/>
                </a:solidFill>
                <a:latin typeface="Abadi" panose="020B0604020104020204" pitchFamily="34" charset="0"/>
              </a:rPr>
              <a:t>) connected to power strips so one flip of a switch cuts all power.</a:t>
            </a:r>
          </a:p>
          <a:p>
            <a:r>
              <a:rPr lang="en-US" sz="3600" b="1" dirty="0">
                <a:solidFill>
                  <a:schemeClr val="tx1"/>
                </a:solidFill>
                <a:latin typeface="Abadi" panose="020B0604020104020204" pitchFamily="34" charset="0"/>
              </a:rPr>
              <a:t>Control the temperature - </a:t>
            </a:r>
            <a:r>
              <a:rPr lang="en-US" sz="3600" dirty="0">
                <a:solidFill>
                  <a:schemeClr val="tx1"/>
                </a:solidFill>
                <a:latin typeface="Abadi" panose="020B0604020104020204" pitchFamily="34" charset="0"/>
              </a:rPr>
              <a:t>Heating, ventilation and air conditioning can account for 60% of energy costs. Think about setting temperature controls which only operate below 23C. A 1% thermostat adjustment can reduce energy costs up to 8%.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338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BBF0E-D605-3D74-1CE0-E0035B548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Become greener – and save money too!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FCCAD5-00E3-37E2-E25B-A132FAF13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24744"/>
            <a:ext cx="7886700" cy="4899927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1"/>
                </a:solidFill>
                <a:latin typeface="Abadi" panose="020B0604020104020204" pitchFamily="34" charset="0"/>
              </a:rPr>
              <a:t>Check equipment </a:t>
            </a:r>
            <a:r>
              <a:rPr lang="en-US" sz="2000" dirty="0">
                <a:solidFill>
                  <a:schemeClr val="tx1"/>
                </a:solidFill>
                <a:latin typeface="Abadi" panose="020B0604020104020204" pitchFamily="34" charset="0"/>
              </a:rPr>
              <a:t>- Ensure your heating equipment has been serviced by qualified service agents. Make sure your radiators are balanced and air conditioners have been tested. </a:t>
            </a: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  <a:latin typeface="Abadi" panose="020B0604020104020204" pitchFamily="34" charset="0"/>
            </a:endParaRPr>
          </a:p>
          <a:p>
            <a:r>
              <a:rPr lang="en-US" sz="2000" b="1" dirty="0">
                <a:solidFill>
                  <a:schemeClr val="tx1"/>
                </a:solidFill>
                <a:latin typeface="Abadi" panose="020B0604020104020204" pitchFamily="34" charset="0"/>
              </a:rPr>
              <a:t>Check lights - </a:t>
            </a:r>
            <a:r>
              <a:rPr lang="en-US" sz="2000" dirty="0">
                <a:solidFill>
                  <a:schemeClr val="tx1"/>
                </a:solidFill>
                <a:latin typeface="Abadi" panose="020B0604020104020204" pitchFamily="34" charset="0"/>
              </a:rPr>
              <a:t>Consider LED and low energy lighting. </a:t>
            </a:r>
          </a:p>
          <a:p>
            <a:endParaRPr lang="en-US" sz="2000" b="1" dirty="0">
              <a:solidFill>
                <a:schemeClr val="tx1"/>
              </a:solidFill>
              <a:latin typeface="Abadi" panose="020B0604020104020204" pitchFamily="34" charset="0"/>
            </a:endParaRPr>
          </a:p>
          <a:p>
            <a:r>
              <a:rPr lang="en-US" sz="2000" b="1" dirty="0">
                <a:solidFill>
                  <a:schemeClr val="tx1"/>
                </a:solidFill>
                <a:latin typeface="Abadi" panose="020B0604020104020204" pitchFamily="34" charset="0"/>
              </a:rPr>
              <a:t>Reduce paper waste - </a:t>
            </a:r>
            <a:r>
              <a:rPr lang="en-US" sz="2000" dirty="0">
                <a:solidFill>
                  <a:schemeClr val="tx1"/>
                </a:solidFill>
                <a:latin typeface="Abadi" panose="020B0604020104020204" pitchFamily="34" charset="0"/>
              </a:rPr>
              <a:t>Printing less is a double saver. Less energy to run machines and less paper.</a:t>
            </a:r>
          </a:p>
          <a:p>
            <a:endParaRPr lang="en-US" sz="2000" b="1" dirty="0">
              <a:solidFill>
                <a:schemeClr val="tx1"/>
              </a:solidFill>
              <a:latin typeface="Abadi" panose="020B0604020104020204" pitchFamily="34" charset="0"/>
            </a:endParaRPr>
          </a:p>
          <a:p>
            <a:r>
              <a:rPr lang="en-US" sz="2000" b="1" dirty="0">
                <a:solidFill>
                  <a:schemeClr val="tx1"/>
                </a:solidFill>
                <a:latin typeface="Abadi" panose="020B0604020104020204" pitchFamily="34" charset="0"/>
              </a:rPr>
              <a:t>Promote</a:t>
            </a:r>
            <a:r>
              <a:rPr lang="en-US" sz="2000" dirty="0">
                <a:solidFill>
                  <a:schemeClr val="tx1"/>
                </a:solidFill>
                <a:latin typeface="Abadi" panose="020B0604020104020204" pitchFamily="34" charset="0"/>
              </a:rPr>
              <a:t> - Tell your stakeholders what you are doing to be greener</a:t>
            </a:r>
            <a:r>
              <a:rPr lang="en-US" sz="2000" dirty="0">
                <a:latin typeface="Abadi" panose="020B0604020104020204" pitchFamily="34" charset="0"/>
              </a:rPr>
              <a:t>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9967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BBF0E-D605-3D74-1CE0-E0035B548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Rem</a:t>
            </a:r>
            <a:r>
              <a:rPr lang="en-US" sz="3200" dirty="0">
                <a:latin typeface="Abadi" panose="020B0604020104020204" pitchFamily="34" charset="0"/>
              </a:rPr>
              <a:t>ote Discovery Document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FCCAD5-00E3-37E2-E25B-A132FAF13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24744"/>
            <a:ext cx="7886700" cy="489992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>
              <a:latin typeface="Abadi" panose="020B0604020104020204" pitchFamily="34" charset="0"/>
            </a:endParaRPr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08C97A-6C30-99C5-49CF-C8C1E497884E}"/>
              </a:ext>
            </a:extLst>
          </p:cNvPr>
          <p:cNvSpPr txBox="1"/>
          <p:nvPr/>
        </p:nvSpPr>
        <p:spPr>
          <a:xfrm>
            <a:off x="284667" y="1340768"/>
            <a:ext cx="8230683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Abadi" panose="020B0604020104020204" pitchFamily="34" charset="0"/>
              </a:rPr>
              <a:t>Working in collaboration with ACRE we have found that the biggest barrier rural community buildings face to reducing consumption on site is investment. </a:t>
            </a:r>
          </a:p>
          <a:p>
            <a:endParaRPr lang="en-US" sz="2000" dirty="0">
              <a:latin typeface="Abadi" panose="020B0604020104020204" pitchFamily="34" charset="0"/>
            </a:endParaRPr>
          </a:p>
          <a:p>
            <a:r>
              <a:rPr lang="en-US" sz="2000" dirty="0">
                <a:latin typeface="Abadi" panose="020B0604020104020204" pitchFamily="34" charset="0"/>
              </a:rPr>
              <a:t>To combat this, we have we have created a remote site survey product that uses AI technology. </a:t>
            </a:r>
          </a:p>
          <a:p>
            <a:endParaRPr lang="en-US" sz="2000" dirty="0">
              <a:latin typeface="Abadi" panose="020B0604020104020204" pitchFamily="34" charset="0"/>
            </a:endParaRPr>
          </a:p>
          <a:p>
            <a:r>
              <a:rPr lang="en-US" sz="2000" dirty="0">
                <a:latin typeface="Abadi" panose="020B0604020104020204" pitchFamily="34" charset="0"/>
              </a:rPr>
              <a:t>This reduces the upfront cost substantially. </a:t>
            </a:r>
          </a:p>
          <a:p>
            <a:endParaRPr lang="en-US" sz="2000" dirty="0">
              <a:latin typeface="Abadi" panose="020B0604020104020204" pitchFamily="34" charset="0"/>
            </a:endParaRPr>
          </a:p>
          <a:p>
            <a:r>
              <a:rPr lang="en-US" sz="2000" dirty="0">
                <a:latin typeface="Abadi" panose="020B0604020104020204" pitchFamily="34" charset="0"/>
              </a:rPr>
              <a:t>If you wanted to learn more about this service, come and have a chat with us</a:t>
            </a:r>
            <a:r>
              <a:rPr lang="en-US" sz="2000" dirty="0">
                <a:solidFill>
                  <a:srgbClr val="002060"/>
                </a:solidFill>
                <a:latin typeface="Abadi" panose="020B0604020104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51853544"/>
      </p:ext>
    </p:extLst>
  </p:cSld>
  <p:clrMapOvr>
    <a:masterClrMapping/>
  </p:clrMapOvr>
</p:sld>
</file>

<file path=ppt/theme/theme1.xml><?xml version="1.0" encoding="utf-8"?>
<a:theme xmlns:a="http://schemas.openxmlformats.org/drawingml/2006/main" name="1_corporate deign June 2010">
  <a:themeElements>
    <a:clrScheme name="">
      <a:dk1>
        <a:srgbClr val="008AB0"/>
      </a:dk1>
      <a:lt1>
        <a:srgbClr val="FFFFFF"/>
      </a:lt1>
      <a:dk2>
        <a:srgbClr val="000000"/>
      </a:dk2>
      <a:lt2>
        <a:srgbClr val="003366"/>
      </a:lt2>
      <a:accent1>
        <a:srgbClr val="990000"/>
      </a:accent1>
      <a:accent2>
        <a:srgbClr val="3333CC"/>
      </a:accent2>
      <a:accent3>
        <a:srgbClr val="FFFFFF"/>
      </a:accent3>
      <a:accent4>
        <a:srgbClr val="007596"/>
      </a:accent4>
      <a:accent5>
        <a:srgbClr val="CAAAA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corporate deign June 2010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solidFill>
          <a:schemeClr val="dk1">
            <a:tint val="40000"/>
            <a:hueOff val="0"/>
            <a:satOff val="0"/>
            <a:lumOff val="0"/>
          </a:schemeClr>
        </a:solidFill>
        <a:ln w="19050">
          <a:solidFill>
            <a:schemeClr val="dk1">
              <a:hueOff val="0"/>
              <a:satOff val="0"/>
              <a:lumOff val="0"/>
            </a:schemeClr>
          </a:solidFill>
        </a:ln>
      </a:spPr>
      <a:bodyPr wrap="square" lIns="36000" tIns="36000" rIns="36000" bIns="36000" rtlCol="0" anchor="ctr">
        <a:spAutoFit/>
      </a:bodyPr>
      <a:lstStyle>
        <a:defPPr algn="ctr">
          <a:defRPr dirty="0" smtClean="0">
            <a:solidFill>
              <a:srgbClr val="FF0000"/>
            </a:solidFill>
          </a:defRPr>
        </a:defPPr>
      </a:lstStyle>
    </a:txDef>
  </a:objectDefaults>
  <a:extraClrSchemeLst>
    <a:extraClrScheme>
      <a:clrScheme name="1_corporate deign June 2010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rporate deign June 2010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rporate deign June 2010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rporate deign June 2010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rporate deign June 2010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rporate deign June 2010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rporate deign June 2010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orporate deign June 2010">
  <a:themeElements>
    <a:clrScheme name="">
      <a:dk1>
        <a:srgbClr val="008AB0"/>
      </a:dk1>
      <a:lt1>
        <a:srgbClr val="FFFFFF"/>
      </a:lt1>
      <a:dk2>
        <a:srgbClr val="000000"/>
      </a:dk2>
      <a:lt2>
        <a:srgbClr val="003366"/>
      </a:lt2>
      <a:accent1>
        <a:srgbClr val="990000"/>
      </a:accent1>
      <a:accent2>
        <a:srgbClr val="3333CC"/>
      </a:accent2>
      <a:accent3>
        <a:srgbClr val="FFFFFF"/>
      </a:accent3>
      <a:accent4>
        <a:srgbClr val="007596"/>
      </a:accent4>
      <a:accent5>
        <a:srgbClr val="CAAAA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corporate deign June 2010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orporate deign June 2010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rporate deign June 2010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rporate deign June 2010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rporate deign June 2010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rporate deign June 2010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rporate deign June 2010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rporate deign June 2010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653</Words>
  <Application>Microsoft Office PowerPoint</Application>
  <PresentationFormat>On-screen Show (4:3)</PresentationFormat>
  <Paragraphs>55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Abadi</vt:lpstr>
      <vt:lpstr>Arial</vt:lpstr>
      <vt:lpstr>Calibri</vt:lpstr>
      <vt:lpstr>Calibri Light</vt:lpstr>
      <vt:lpstr>Courier New</vt:lpstr>
      <vt:lpstr>VAG Rounded</vt:lpstr>
      <vt:lpstr>Wingdings</vt:lpstr>
      <vt:lpstr>1_corporate deign June 2010</vt:lpstr>
      <vt:lpstr>2_corporate deign June 2010</vt:lpstr>
      <vt:lpstr>Office Theme</vt:lpstr>
      <vt:lpstr>PowerPoint Presentation</vt:lpstr>
      <vt:lpstr>How Does The Energy Crisis Impact you?</vt:lpstr>
      <vt:lpstr>Energy bills are made up of several costs. They’re not just the gas and electricity you use. They include:</vt:lpstr>
      <vt:lpstr>If I am up for renewal what are my options? </vt:lpstr>
      <vt:lpstr>Fixed Vs Fully Fixed Contracts</vt:lpstr>
      <vt:lpstr>PowerPoint Presentation</vt:lpstr>
      <vt:lpstr>Become greener – and save money too! </vt:lpstr>
      <vt:lpstr>Become greener – and save money too! </vt:lpstr>
      <vt:lpstr>Remote Discovery Document </vt:lpstr>
    </vt:vector>
  </TitlesOfParts>
  <Company>Carlisle City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Roger Roberts</dc:creator>
  <cp:lastModifiedBy>Emily Berry</cp:lastModifiedBy>
  <cp:revision>516</cp:revision>
  <cp:lastPrinted>2019-10-25T18:31:24Z</cp:lastPrinted>
  <dcterms:created xsi:type="dcterms:W3CDTF">2008-10-17T15:59:11Z</dcterms:created>
  <dcterms:modified xsi:type="dcterms:W3CDTF">2022-11-24T14:13:38Z</dcterms:modified>
</cp:coreProperties>
</file>