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1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2"/>
  </p:normalViewPr>
  <p:slideViewPr>
    <p:cSldViewPr snapToGrid="0" snapToObjects="1" showGuides="1">
      <p:cViewPr varScale="1">
        <p:scale>
          <a:sx n="114" d="100"/>
          <a:sy n="114" d="100"/>
        </p:scale>
        <p:origin x="920" y="17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9C57-5034-494C-9935-7751C59A9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65B787-BCEB-9345-8EBA-DDFD677AC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8CFF5-8845-0546-9A42-92B217A3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8D8D-9A09-3B49-BC91-021F779C0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E1CEA-1C47-8041-9831-685BDB92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6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8BFB-74AC-5E4F-A451-DFE2669D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4456C-616C-2447-95B4-826927904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1C57F-1D37-4749-AE1A-62EC757E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D3260-07B2-8745-8EB2-62CAE196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84513-62D0-704D-A38D-DF15AF235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8A03D3-3339-504E-8363-F3A9A7277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01A2B4-18DD-AD4A-8A70-3A6490A97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1C68F-682D-5547-BFEC-BDBFBCF1E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DF03E-96FC-1A41-8728-19BE4F1D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56D2A-B33A-3A41-AFB2-714F3038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9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4D70F-45FB-384D-9888-818B7EBD8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2AE1D-9A6D-AB4B-A10D-6A28353EE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33BAC-2FBD-0F40-9C70-00CE0D55E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B2AB5-6282-7740-BF79-AD010503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9A29F-DCC6-8547-81F2-25EE4E66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4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6FBD-79AC-9A4E-AFC8-115628AD9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46080-5339-494C-AA37-4D316BCB6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6A874-71A0-D94E-BE32-CAFCC245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29992-DE6C-9743-AD2F-8D6F25A3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2DFA1-8C58-E545-AAAA-915BA81E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0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CAC9-FFA4-0E40-BBBA-D224E6D67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5AC1C-D33D-284D-90A5-EEB08C178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6D279-33A0-E840-B93D-83DCC5B08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CD781-14B3-894E-BBB3-023592E28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D4FE2-5AE9-9B4D-B994-672AF8549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85B16-9FD6-4645-A208-4738158D4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BE657-AFB3-9241-B46C-DF5A093FB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C027C-F6FD-554B-B20E-A65EB5717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1DB59-FA98-1D4C-A835-CDD227E60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F1F38-6AD8-C841-987B-B8E108DE6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1E5F75-D763-4941-8D2A-1F0DE6AB3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011F4A-5CA4-954C-8CE3-CD993A7AF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1B4384-4B9E-C24F-B098-EAC3210D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63FC6C-FD42-9C4B-A754-B28A4BC5D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7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D175-1E9A-C24D-9704-C2F97A924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E6F35-E9FC-8E4B-BC5F-6354AEB9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3F7F5-56F3-8849-A86E-8F870A4B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33661-B2C8-7041-B88C-0E69A345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7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D57F6-B5F5-6845-B070-02486402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2C8D0-7958-DF41-8BFD-3CFBDF36A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BB120-1034-BE46-A58F-4D5E6864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64DBC-E226-9F48-87E7-A43683B1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B19F6-EBAE-D440-81EC-4D77FFCFC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99714-965A-5C4A-9F80-D7351D9F7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70C8C-03BC-D24F-B034-4A33FC467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22C12-4A06-D242-9602-9318F0A8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B90B7-943F-3741-878B-6D16B1B9F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0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9311B-5767-734D-80EF-4162D2BB1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2BB227-EC30-7542-9EF6-ED6692660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83DB8-A751-094A-9078-9C687CCEF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32F69-E26D-4549-8561-B62870EC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E6B34-4F7C-AF40-B2BF-869FC780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BB36D-5D45-5F44-8FE6-F27B5CCD1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7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8A2CB-B3AB-7C45-A03F-02FDF1AE9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F80E3-44E8-F349-8A09-74123C1F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BFE01-DD69-1E4B-AEA8-79F8C4833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2E273-DE42-E347-BEA2-AE73A08E9E4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5027D-043F-3A4B-8609-610BBCAA9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9F221-FA5A-3144-ABBC-1AE36DEDF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9971-5FB0-5843-8D53-C759F67D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1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0FEB-81E3-6B4A-AD9C-6CEFB740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9959"/>
          </a:xfrm>
        </p:spPr>
        <p:txBody>
          <a:bodyPr>
            <a:noAutofit/>
          </a:bodyPr>
          <a:lstStyle/>
          <a:p>
            <a:r>
              <a:rPr lang="en-US" sz="4000" b="1" dirty="0"/>
              <a:t>THE ENERGY PRICE SHOCK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08997-3015-D04A-8D8B-DA3B34CD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07" y="512336"/>
            <a:ext cx="1586985" cy="1572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62FBB6-245A-074F-A720-E7DD3ED0D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1" y="512336"/>
            <a:ext cx="1537384" cy="1548551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4E8B0185-962D-5349-857B-6728E53E7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0887"/>
            <a:ext cx="9144000" cy="3780264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MAIL ON SUNDAY 20 NOV 2022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4B5B5F-D563-BB4B-BB87-5E1456E6BB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8700" y="2382026"/>
            <a:ext cx="7594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52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0FEB-81E3-6B4A-AD9C-6CEFB740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9959"/>
          </a:xfrm>
        </p:spPr>
        <p:txBody>
          <a:bodyPr>
            <a:noAutofit/>
          </a:bodyPr>
          <a:lstStyle/>
          <a:p>
            <a:r>
              <a:rPr lang="en-US" sz="4000" b="1" dirty="0"/>
              <a:t>THE ENERGY PRICE SHOCK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03FBE-AE78-554D-B3E4-723D62722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1531"/>
            <a:ext cx="9144000" cy="4572001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/>
              <a:t>Examples of responses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* one month only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2F7F4C4-043C-024C-B2BB-72F9BB62B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78207"/>
              </p:ext>
            </p:extLst>
          </p:nvPr>
        </p:nvGraphicFramePr>
        <p:xfrm>
          <a:off x="2598235" y="2152185"/>
          <a:ext cx="6746487" cy="348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8829">
                  <a:extLst>
                    <a:ext uri="{9D8B030D-6E8A-4147-A177-3AD203B41FA5}">
                      <a16:colId xmlns:a16="http://schemas.microsoft.com/office/drawing/2014/main" val="1241183588"/>
                    </a:ext>
                  </a:extLst>
                </a:gridCol>
                <a:gridCol w="2248829">
                  <a:extLst>
                    <a:ext uri="{9D8B030D-6E8A-4147-A177-3AD203B41FA5}">
                      <a16:colId xmlns:a16="http://schemas.microsoft.com/office/drawing/2014/main" val="2077740242"/>
                    </a:ext>
                  </a:extLst>
                </a:gridCol>
                <a:gridCol w="2248829">
                  <a:extLst>
                    <a:ext uri="{9D8B030D-6E8A-4147-A177-3AD203B41FA5}">
                      <a16:colId xmlns:a16="http://schemas.microsoft.com/office/drawing/2014/main" val="4077507612"/>
                    </a:ext>
                  </a:extLst>
                </a:gridCol>
              </a:tblGrid>
              <a:tr h="40473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2800" u="none" strike="noStrike" dirty="0">
                          <a:effectLst/>
                        </a:rPr>
                        <a:t>TOTAL ENERGY £/year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862301"/>
                  </a:ext>
                </a:extLst>
              </a:tr>
              <a:tr h="408793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was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now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8571188"/>
                  </a:ext>
                </a:extLst>
              </a:tr>
              <a:tr h="434343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6,500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11,500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180%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6440184"/>
                  </a:ext>
                </a:extLst>
              </a:tr>
              <a:tr h="434343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2,100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5,200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250%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5435234"/>
                  </a:ext>
                </a:extLst>
              </a:tr>
              <a:tr h="404731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4,600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16,400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360%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8044630"/>
                  </a:ext>
                </a:extLst>
              </a:tr>
              <a:tr h="434343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220*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840*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380%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506427"/>
                  </a:ext>
                </a:extLst>
              </a:tr>
              <a:tr h="434343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>
                          <a:effectLst/>
                        </a:rPr>
                        <a:t>1,970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>
                          <a:effectLst/>
                        </a:rPr>
                        <a:t>8,600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440%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3518781"/>
                  </a:ext>
                </a:extLst>
              </a:tr>
              <a:tr h="434343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>
                          <a:effectLst/>
                        </a:rPr>
                        <a:t>4,700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21,900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effectLst/>
                        </a:rPr>
                        <a:t>470%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96895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3108997-3015-D04A-8D8B-DA3B34CD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07" y="512336"/>
            <a:ext cx="1586985" cy="1572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62FBB6-245A-074F-A720-E7DD3ED0D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1" y="512336"/>
            <a:ext cx="1537384" cy="154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4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0FEB-81E3-6B4A-AD9C-6CEFB740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9959"/>
          </a:xfrm>
        </p:spPr>
        <p:txBody>
          <a:bodyPr>
            <a:noAutofit/>
          </a:bodyPr>
          <a:lstStyle/>
          <a:p>
            <a:r>
              <a:rPr lang="en-US" sz="4000" b="1" dirty="0"/>
              <a:t>THE ENERGY PRICE SHOCK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08997-3015-D04A-8D8B-DA3B34CD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07" y="512336"/>
            <a:ext cx="1586985" cy="1572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62FBB6-245A-074F-A720-E7DD3ED0D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1" y="512336"/>
            <a:ext cx="1537384" cy="1548551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4E8B0185-962D-5349-857B-6728E53E7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85277"/>
            <a:ext cx="9144000" cy="3490333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/>
              <a:t>VARIABLES</a:t>
            </a:r>
          </a:p>
          <a:p>
            <a:r>
              <a:rPr lang="en-US" sz="3000" b="1" dirty="0"/>
              <a:t>energy supplier contract</a:t>
            </a:r>
          </a:p>
          <a:p>
            <a:r>
              <a:rPr lang="en-US" sz="3000" b="1" dirty="0"/>
              <a:t>energy  efficiency of hall</a:t>
            </a:r>
          </a:p>
          <a:p>
            <a:r>
              <a:rPr lang="en-US" sz="3000" b="1" dirty="0"/>
              <a:t>utilization </a:t>
            </a:r>
          </a:p>
          <a:p>
            <a:r>
              <a:rPr lang="en-US" sz="3000" b="1" dirty="0"/>
              <a:t>financial performance</a:t>
            </a:r>
          </a:p>
          <a:p>
            <a:r>
              <a:rPr lang="en-US" sz="3000" b="1" dirty="0"/>
              <a:t>user </a:t>
            </a:r>
            <a:r>
              <a:rPr lang="en-US" sz="3000" b="1" dirty="0" err="1"/>
              <a:t>behaviour</a:t>
            </a:r>
            <a:endParaRPr lang="en-US" sz="3000" b="1" dirty="0"/>
          </a:p>
          <a:p>
            <a:r>
              <a:rPr lang="en-US" sz="2800" b="1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3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0FEB-81E3-6B4A-AD9C-6CEFB740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9959"/>
          </a:xfrm>
        </p:spPr>
        <p:txBody>
          <a:bodyPr>
            <a:noAutofit/>
          </a:bodyPr>
          <a:lstStyle/>
          <a:p>
            <a:r>
              <a:rPr lang="en-US" sz="4000" b="1" dirty="0"/>
              <a:t>THE ENERGY PRICE SHOCK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03FBE-AE78-554D-B3E4-723D62722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1531"/>
            <a:ext cx="9144000" cy="4326673"/>
          </a:xfrm>
        </p:spPr>
        <p:txBody>
          <a:bodyPr/>
          <a:lstStyle/>
          <a:p>
            <a:endParaRPr lang="en-US" b="1" dirty="0"/>
          </a:p>
          <a:p>
            <a:r>
              <a:rPr lang="en-US" sz="2800" b="1" dirty="0"/>
              <a:t>ENERGY EFFICIENCY</a:t>
            </a:r>
          </a:p>
          <a:p>
            <a:r>
              <a:rPr lang="en-US" sz="2800" b="1" dirty="0"/>
              <a:t>thermal insulation, lighting, control system</a:t>
            </a:r>
          </a:p>
          <a:p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08997-3015-D04A-8D8B-DA3B34CD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07" y="512336"/>
            <a:ext cx="1586985" cy="1572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62FBB6-245A-074F-A720-E7DD3ED0D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1" y="512336"/>
            <a:ext cx="1537384" cy="154855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E1E1F6F-2F4E-0346-B3C7-8A6EFC37A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832703"/>
              </p:ext>
            </p:extLst>
          </p:nvPr>
        </p:nvGraphicFramePr>
        <p:xfrm>
          <a:off x="3311912" y="3241714"/>
          <a:ext cx="5386039" cy="2746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1995">
                  <a:extLst>
                    <a:ext uri="{9D8B030D-6E8A-4147-A177-3AD203B41FA5}">
                      <a16:colId xmlns:a16="http://schemas.microsoft.com/office/drawing/2014/main" val="3391252042"/>
                    </a:ext>
                  </a:extLst>
                </a:gridCol>
                <a:gridCol w="2544044">
                  <a:extLst>
                    <a:ext uri="{9D8B030D-6E8A-4147-A177-3AD203B41FA5}">
                      <a16:colId xmlns:a16="http://schemas.microsoft.com/office/drawing/2014/main" val="2586902562"/>
                    </a:ext>
                  </a:extLst>
                </a:gridCol>
              </a:tblGrid>
              <a:tr h="5492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>
                          <a:effectLst/>
                        </a:rPr>
                        <a:t>annual energy cost £/</a:t>
                      </a:r>
                      <a:r>
                        <a:rPr lang="en-GB" sz="2800" b="1" u="none" strike="noStrike" dirty="0" err="1">
                          <a:effectLst/>
                        </a:rPr>
                        <a:t>sq.m</a:t>
                      </a:r>
                      <a:r>
                        <a:rPr lang="en-GB" sz="2800" b="1" u="none" strike="noStrike" dirty="0">
                          <a:effectLst/>
                        </a:rPr>
                        <a:t> 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9027723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>
                          <a:effectLst/>
                        </a:rPr>
                        <a:t>example 1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>
                          <a:effectLst/>
                        </a:rPr>
                        <a:t>£13.00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3114568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>
                          <a:effectLst/>
                        </a:rPr>
                        <a:t>example 2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>
                          <a:effectLst/>
                        </a:rPr>
                        <a:t>£19.20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418862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>
                          <a:effectLst/>
                        </a:rPr>
                        <a:t>example 3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£37.39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5223238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>
                          <a:effectLst/>
                        </a:rPr>
                        <a:t>example 4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£39.05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132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80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0FEB-81E3-6B4A-AD9C-6CEFB740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9959"/>
          </a:xfrm>
        </p:spPr>
        <p:txBody>
          <a:bodyPr>
            <a:noAutofit/>
          </a:bodyPr>
          <a:lstStyle/>
          <a:p>
            <a:r>
              <a:rPr lang="en-US" sz="4000" b="1" dirty="0"/>
              <a:t>THE ENERGY PRICE SHOCK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03FBE-AE78-554D-B3E4-723D62722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1531"/>
            <a:ext cx="9144000" cy="4326673"/>
          </a:xfrm>
        </p:spPr>
        <p:txBody>
          <a:bodyPr/>
          <a:lstStyle/>
          <a:p>
            <a:r>
              <a:rPr lang="en-US" b="1" dirty="0"/>
              <a:t>UTILISATION AND FINANCIAL</a:t>
            </a:r>
          </a:p>
          <a:p>
            <a:r>
              <a:rPr lang="en-US" b="1" dirty="0"/>
              <a:t>(No increase in regular hire rates)</a:t>
            </a:r>
          </a:p>
          <a:p>
            <a:r>
              <a:rPr lang="en-US" b="1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08997-3015-D04A-8D8B-DA3B34CD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07" y="512336"/>
            <a:ext cx="1586985" cy="1572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62FBB6-245A-074F-A720-E7DD3ED0D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1" y="512336"/>
            <a:ext cx="1537384" cy="154855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3DFE7AC-AF0B-8A45-ACA7-821E175C6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180241"/>
              </p:ext>
            </p:extLst>
          </p:nvPr>
        </p:nvGraphicFramePr>
        <p:xfrm>
          <a:off x="2230244" y="2626112"/>
          <a:ext cx="7305907" cy="3473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0114">
                  <a:extLst>
                    <a:ext uri="{9D8B030D-6E8A-4147-A177-3AD203B41FA5}">
                      <a16:colId xmlns:a16="http://schemas.microsoft.com/office/drawing/2014/main" val="1333591123"/>
                    </a:ext>
                  </a:extLst>
                </a:gridCol>
                <a:gridCol w="2079952">
                  <a:extLst>
                    <a:ext uri="{9D8B030D-6E8A-4147-A177-3AD203B41FA5}">
                      <a16:colId xmlns:a16="http://schemas.microsoft.com/office/drawing/2014/main" val="1702945308"/>
                    </a:ext>
                  </a:extLst>
                </a:gridCol>
                <a:gridCol w="2365841">
                  <a:extLst>
                    <a:ext uri="{9D8B030D-6E8A-4147-A177-3AD203B41FA5}">
                      <a16:colId xmlns:a16="http://schemas.microsoft.com/office/drawing/2014/main" val="3951997425"/>
                    </a:ext>
                  </a:extLst>
                </a:gridCol>
              </a:tblGrid>
              <a:tr h="3859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COLNEY HEATH VH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pre-</a:t>
                      </a:r>
                      <a:r>
                        <a:rPr lang="en-GB" sz="2400" b="1" u="none" strike="noStrike" dirty="0" err="1">
                          <a:effectLst/>
                        </a:rPr>
                        <a:t>covid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now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673548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</a:rPr>
                        <a:t>annual income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£18,700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£21,200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702634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</a:rPr>
                        <a:t>OPEX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£13,200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£15,000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5892926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</a:rPr>
                        <a:t>surplus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£5,500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£6,200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863538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53082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</a:rPr>
                        <a:t>energy cost  % income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11%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25%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6969537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</a:rPr>
                        <a:t>energy cost % opex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16%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35%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3181264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828010"/>
                  </a:ext>
                </a:extLst>
              </a:tr>
              <a:tr h="3859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</a:rPr>
                        <a:t>utilisation 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70%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78%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323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65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0FEB-81E3-6B4A-AD9C-6CEFB740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9959"/>
          </a:xfrm>
        </p:spPr>
        <p:txBody>
          <a:bodyPr>
            <a:noAutofit/>
          </a:bodyPr>
          <a:lstStyle/>
          <a:p>
            <a:r>
              <a:rPr lang="en-US" sz="4000" b="1" dirty="0"/>
              <a:t>THE ENERGY PRICE SHOCK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08997-3015-D04A-8D8B-DA3B34CD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07" y="512336"/>
            <a:ext cx="1586985" cy="1572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62FBB6-245A-074F-A720-E7DD3ED0D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1" y="512336"/>
            <a:ext cx="1537384" cy="1548551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4E8B0185-962D-5349-857B-6728E53E7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85277"/>
            <a:ext cx="9144000" cy="3490333"/>
          </a:xfrm>
        </p:spPr>
        <p:txBody>
          <a:bodyPr>
            <a:normAutofit/>
          </a:bodyPr>
          <a:lstStyle/>
          <a:p>
            <a:r>
              <a:rPr lang="en-US" sz="3000" b="1" dirty="0"/>
              <a:t>WHAT TO DO ?</a:t>
            </a:r>
          </a:p>
          <a:p>
            <a:r>
              <a:rPr lang="en-US" sz="3000" b="1" dirty="0"/>
              <a:t>Get a better energy deal </a:t>
            </a:r>
          </a:p>
          <a:p>
            <a:r>
              <a:rPr lang="en-US" sz="3000" b="1" dirty="0"/>
              <a:t>improve user behavior</a:t>
            </a:r>
          </a:p>
          <a:p>
            <a:r>
              <a:rPr lang="en-US" sz="3000" b="1" dirty="0"/>
              <a:t>increase income </a:t>
            </a:r>
          </a:p>
          <a:p>
            <a:r>
              <a:rPr lang="en-US" sz="3000" b="1" dirty="0"/>
              <a:t>take sharp knife to all expenditure</a:t>
            </a:r>
          </a:p>
          <a:p>
            <a:r>
              <a:rPr lang="en-US" sz="3000" b="1" dirty="0"/>
              <a:t>invest – controls, door &amp;window seals, LED, insulation   </a:t>
            </a:r>
          </a:p>
          <a:p>
            <a:endParaRPr lang="en-US" sz="3000" b="1" dirty="0"/>
          </a:p>
          <a:p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39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202</Words>
  <Application>Microsoft Macintosh PowerPoint</Application>
  <PresentationFormat>Widescreen</PresentationFormat>
  <Paragraphs>91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Office Theme</vt:lpstr>
      <vt:lpstr>THE ENERGY PRICE SHOCK </vt:lpstr>
      <vt:lpstr>THE ENERGY PRICE SHOCK </vt:lpstr>
      <vt:lpstr>THE ENERGY PRICE SHOCK </vt:lpstr>
      <vt:lpstr>THE ENERGY PRICE SHOCK </vt:lpstr>
      <vt:lpstr>THE ENERGY PRICE SHOCK </vt:lpstr>
      <vt:lpstr>THE ENERGY PRICE SHOCK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ENERGY CRISIS</dc:title>
  <dc:creator>Microsoft Office User</dc:creator>
  <cp:lastModifiedBy>Microsoft Office User</cp:lastModifiedBy>
  <cp:revision>10</cp:revision>
  <dcterms:created xsi:type="dcterms:W3CDTF">2022-11-24T07:14:01Z</dcterms:created>
  <dcterms:modified xsi:type="dcterms:W3CDTF">2022-11-24T11:11:48Z</dcterms:modified>
</cp:coreProperties>
</file>